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9" r:id="rId4"/>
    <p:sldId id="260" r:id="rId5"/>
    <p:sldId id="262" r:id="rId6"/>
    <p:sldId id="270" r:id="rId7"/>
    <p:sldId id="263" r:id="rId8"/>
    <p:sldId id="264" r:id="rId9"/>
    <p:sldId id="269" r:id="rId10"/>
    <p:sldId id="317" r:id="rId11"/>
    <p:sldId id="271" r:id="rId12"/>
    <p:sldId id="265" r:id="rId13"/>
    <p:sldId id="268" r:id="rId14"/>
    <p:sldId id="267" r:id="rId15"/>
    <p:sldId id="272" r:id="rId16"/>
    <p:sldId id="273" r:id="rId17"/>
    <p:sldId id="274" r:id="rId18"/>
    <p:sldId id="318" r:id="rId19"/>
    <p:sldId id="292" r:id="rId20"/>
    <p:sldId id="276" r:id="rId21"/>
    <p:sldId id="277" r:id="rId22"/>
    <p:sldId id="278" r:id="rId23"/>
    <p:sldId id="279" r:id="rId24"/>
    <p:sldId id="283" r:id="rId25"/>
    <p:sldId id="286" r:id="rId26"/>
    <p:sldId id="285" r:id="rId27"/>
    <p:sldId id="284" r:id="rId28"/>
    <p:sldId id="319" r:id="rId29"/>
    <p:sldId id="287" r:id="rId30"/>
    <p:sldId id="290" r:id="rId31"/>
    <p:sldId id="289" r:id="rId32"/>
    <p:sldId id="288" r:id="rId33"/>
    <p:sldId id="297" r:id="rId34"/>
    <p:sldId id="298" r:id="rId35"/>
    <p:sldId id="304" r:id="rId36"/>
    <p:sldId id="320" r:id="rId37"/>
    <p:sldId id="291" r:id="rId38"/>
    <p:sldId id="261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F15A6-1046-4165-AACB-C2D8E05F5005}" type="datetimeFigureOut">
              <a:rPr lang="de-DE" smtClean="0"/>
              <a:t>10.02.2021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9BB7B-6EFA-4F6A-89B6-0D612C6777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0266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Lat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not </a:t>
            </a:r>
            <a:r>
              <a:rPr lang="de-DE" dirty="0" err="1"/>
              <a:t>evenly</a:t>
            </a:r>
            <a:r>
              <a:rPr lang="de-DE" dirty="0"/>
              <a:t> </a:t>
            </a:r>
            <a:r>
              <a:rPr lang="de-DE" dirty="0" err="1"/>
              <a:t>distributed</a:t>
            </a:r>
            <a:r>
              <a:rPr lang="de-DE" dirty="0"/>
              <a:t> -&gt; non-</a:t>
            </a:r>
            <a:r>
              <a:rPr lang="de-DE" dirty="0" err="1"/>
              <a:t>migrating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9BB7B-6EFA-4F6A-89B6-0D612C67772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940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9BB7B-6EFA-4F6A-89B6-0D612C67772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7624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DE" sz="1800" b="0" i="0" u="none" strike="noStrike" baseline="0" dirty="0">
                <a:latin typeface="AdvTT5843c571"/>
              </a:rPr>
              <a:t>Hagan: Five additional </a:t>
            </a:r>
            <a:r>
              <a:rPr lang="de-DE" sz="1800" b="0" i="0" u="none" strike="noStrike" baseline="0" dirty="0" err="1">
                <a:latin typeface="AdvTT5843c571"/>
              </a:rPr>
              <a:t>nonmigrating</a:t>
            </a:r>
            <a:r>
              <a:rPr lang="de-DE" sz="1800" b="0" i="0" u="none" strike="noStrike" baseline="0" dirty="0">
                <a:latin typeface="AdvTT5843c571"/>
              </a:rPr>
              <a:t> </a:t>
            </a:r>
            <a:r>
              <a:rPr lang="de-DE" sz="1800" b="0" i="0" u="none" strike="noStrike" baseline="0" dirty="0" err="1">
                <a:latin typeface="AdvTT5843c571"/>
              </a:rPr>
              <a:t>diurnal</a:t>
            </a:r>
            <a:r>
              <a:rPr lang="de-DE" sz="1800" b="0" i="0" u="none" strike="noStrike" baseline="0" dirty="0">
                <a:latin typeface="AdvTT5843c571"/>
              </a:rPr>
              <a:t> </a:t>
            </a:r>
            <a:r>
              <a:rPr lang="de-DE" sz="1800" b="0" i="0" u="none" strike="noStrike" baseline="0" dirty="0" err="1">
                <a:latin typeface="AdvTT5843c571"/>
              </a:rPr>
              <a:t>components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9BB7B-6EFA-4F6A-89B6-0D612C67772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669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9A93A1-D041-4560-9E07-911D73159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540BC3E-8473-4D02-A1B8-222B71148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10BC13-C62E-4777-A843-178F494B9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0B05-EBDC-41AA-A81A-D35B3AC0B5A5}" type="datetime1">
              <a:rPr lang="de-DE" smtClean="0"/>
              <a:t>10.02.2021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2EE917-FA4D-412F-B524-86508EE9B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AE1E93-126E-4F0F-A846-1968DF4A7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27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125CB-23F4-4CAC-A050-C281A7FB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2A1E5F-CD5D-4D96-95C2-21163688E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AFC79-1B7B-4880-B4E8-3CF86C0DA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A5129-63D7-4215-8D1D-85F928015DA6}" type="datetime1">
              <a:rPr lang="de-DE" smtClean="0"/>
              <a:t>10.02.2021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11AE8-EFCA-49DB-B9A0-23B294F53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C25E3D-4E75-45C3-B5CF-24B44365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7913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9429849-DB18-4DD7-8DAD-8B3D3141F1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A595195-151B-4ABC-A1DF-9D89475E5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40AE6C-4FC5-4385-AFB5-3E657AEC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3949-30EE-447F-941E-A6CC1A6EB00D}" type="datetime1">
              <a:rPr lang="de-DE" smtClean="0"/>
              <a:t>10.02.2021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01FC18-D58B-4378-928E-849AD4623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86FBCE-F635-4A68-B5D7-736E16D9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88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FD6C24-9747-464F-B20F-F21219F47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C67338-BCE3-46D0-BC12-AC4F32FEB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90FBDA-45DF-49B1-8645-500BAF97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98DF-61B5-4B17-9B3F-C4FBFE7DD78B}" type="datetime1">
              <a:rPr lang="de-DE" smtClean="0"/>
              <a:t>10.02.2021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6AA571-551C-48D2-B43B-AB15D272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0E449A-D16B-47EB-B363-610131DA2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1404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5D51AC-54D8-450B-893C-678FF9339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C536BD-7D1B-4F74-9D91-B1FA8F38B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14BF12-E9B3-4B3A-9F48-98AC4DA0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233B5-46C5-49DF-8ED5-D7362708F426}" type="datetime1">
              <a:rPr lang="de-DE" smtClean="0"/>
              <a:t>10.02.2021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1E2340-2858-4E1D-BBA5-2BF642BDC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6E9A0F-36E6-40EA-85D9-653F6DB0B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538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CFE7B-A55D-4CC3-88A0-9E7EEB60A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D9C225-EF73-42DA-9CD4-1B795F0DD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549377-EB57-4F26-926A-5DC9CA55C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1F97C3-A3CD-4BE3-9D61-EF67D20D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CB60-56C6-4979-BD3B-761D0853ACCE}" type="datetime1">
              <a:rPr lang="de-DE" smtClean="0"/>
              <a:t>10.02.2021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A4E89C0-42BF-4456-8A2C-C2D814226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435F04-9F39-4ACE-B874-7695152B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269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864641-21C3-4D3A-A2F2-7BE0D2968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A2A01-9D19-4227-BA98-9813D89E0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EF87AC-65A0-4E18-872E-611C18CFF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511E790-9FD3-4220-9212-83E9279E77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09F17A0-FB87-41BC-8D86-D5C38C184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6C0BAAD-1775-487A-9533-95844A338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4F1E-324C-41BE-A16C-A8D7A673977C}" type="datetime1">
              <a:rPr lang="de-DE" smtClean="0"/>
              <a:t>10.02.2021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57607BF-1DF5-4D07-A765-B4A93FDE4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B9AE2FD-F975-4FEC-A1F3-D3F316B3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330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B35C8-BE4B-4D37-9F46-F366FC77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44F00F-F01F-4541-8FEF-9FB978C2D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8D70-9351-449E-B048-384471998A18}" type="datetime1">
              <a:rPr lang="de-DE" smtClean="0"/>
              <a:t>10.02.2021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4A3A56-2043-4A5F-B547-E4F1C4244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C4C299-CA72-404A-9FDB-FB9A7025A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915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B68D082-26A1-4406-87E9-C175A827E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526A4-EB6A-4FD6-BD01-90F650DDD6DD}" type="datetime1">
              <a:rPr lang="de-DE" smtClean="0"/>
              <a:t>10.02.2021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C57DF5-C02D-4910-8322-A499D59A8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8FADD7-232D-4D42-ACDF-DF7E9F696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65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94844-709A-405F-96A8-9DC56F17A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CC891F-3BB7-4431-95BA-9340EA1D6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E1453B3-8E59-4A06-8066-8E49B8935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31E288-290D-42CD-A6BE-0E656CEC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CA0F-035F-407E-8892-7B6F1A5F3786}" type="datetime1">
              <a:rPr lang="de-DE" smtClean="0"/>
              <a:t>10.02.2021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B1676B-3CC3-42E2-9844-AF8380C62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7F862F-ADD4-4CC7-801A-46B66102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480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451EB2-D6F1-481B-956F-653C4E7E1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26AC857-2D41-47D5-8F45-C9F29059C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687766-4EBF-4D56-8947-B2752DA3C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85A8D8-95A3-4061-B633-B58B0AB61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3B49E-7AFE-4069-A602-FBFBE8AFF3E2}" type="datetime1">
              <a:rPr lang="de-DE" smtClean="0"/>
              <a:t>10.02.2021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E0AEF9-6F3C-4C43-9AF7-604079A23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8EC972-3308-4116-A437-8A279373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4379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562AD69-949B-4FC0-BE07-5EDCEBB1B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1EB17F-E0D1-4CFA-9E71-A18C8E6F0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49FB1C-1004-4D68-8916-6623D3961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97D9F-9E80-4169-B980-0D1238CEEA2B}" type="datetime1">
              <a:rPr lang="de-DE" smtClean="0"/>
              <a:t>10.02.2021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9796BF-A61E-4991-95C0-678133404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Richard Engelhardt, Universität Leipzig, 10.02.2021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55BDCD-C93A-42AA-B92A-463CED1C8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822C8-477A-44D3-80C9-5F40AA40E3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827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ecipitation" TargetMode="External"/><Relationship Id="rId2" Type="http://schemas.openxmlformats.org/officeDocument/2006/relationships/hyperlink" Target="http://www.elnino.info/k1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oas.ubc.ca/books/Practical_Meteorology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lnino.inf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B9DB3-3C89-4097-818E-EACBFD7CA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47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-apple-system"/>
              </a:rPr>
              <a:t>Latent-heating impact on tides in  Middle and Upper Atmosphere Model MUAM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7BD80-C5F3-4345-9B1E-EE53A6EE5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0A9C6C-214A-4321-811F-D141AFC0B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36DB1E-201E-40AB-8992-39370319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8232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CCF27F-D433-484F-9F74-F6925B78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 Niño/La Niña - </a:t>
            </a:r>
            <a:r>
              <a:rPr lang="de-DE" dirty="0" err="1"/>
              <a:t>Temperature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EC4676-02C3-4AE3-9F96-A1A47AE53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8D67A2-83A3-4169-AEDA-3A4A2388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10</a:t>
            </a:fld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8C7C52-CCAE-407A-B604-4A8728F80BCA}"/>
              </a:ext>
            </a:extLst>
          </p:cNvPr>
          <p:cNvSpPr txBox="1"/>
          <p:nvPr/>
        </p:nvSpPr>
        <p:spPr>
          <a:xfrm>
            <a:off x="9680895" y="5921879"/>
            <a:ext cx="192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Without</a:t>
            </a:r>
            <a:r>
              <a:rPr lang="de-DE" sz="1200" dirty="0"/>
              <a:t> LH, Stober, 2020 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9EA017F-E20C-4DD7-950F-B026A82E0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6" y="1579479"/>
            <a:ext cx="11065079" cy="43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77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460EF-E9A6-4C3C-B87B-6570436A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Impacts </a:t>
            </a:r>
            <a:r>
              <a:rPr lang="de-DE" dirty="0" err="1"/>
              <a:t>of</a:t>
            </a:r>
            <a:r>
              <a:rPr lang="de-DE" dirty="0"/>
              <a:t> ENSO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6D3754-0C8B-4EEF-9A3F-0FC262AC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5268" cy="4351338"/>
          </a:xfrm>
        </p:spPr>
        <p:txBody>
          <a:bodyPr/>
          <a:lstStyle/>
          <a:p>
            <a:r>
              <a:rPr lang="de-DE" dirty="0"/>
              <a:t>Wind (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gradients</a:t>
            </a:r>
            <a:r>
              <a:rPr lang="de-DE" dirty="0"/>
              <a:t>)</a:t>
            </a:r>
          </a:p>
          <a:p>
            <a:r>
              <a:rPr lang="de-DE" dirty="0" err="1"/>
              <a:t>Precipitation</a:t>
            </a:r>
            <a:endParaRPr lang="de-DE" dirty="0"/>
          </a:p>
          <a:p>
            <a:r>
              <a:rPr lang="de-DE" dirty="0" err="1"/>
              <a:t>Temperature</a:t>
            </a:r>
            <a:r>
              <a:rPr lang="de-DE" dirty="0"/>
              <a:t> (</a:t>
            </a:r>
            <a:r>
              <a:rPr lang="de-DE" dirty="0" err="1"/>
              <a:t>air</a:t>
            </a:r>
            <a:r>
              <a:rPr lang="de-DE" dirty="0"/>
              <a:t> and </a:t>
            </a:r>
            <a:r>
              <a:rPr lang="de-DE" dirty="0" err="1"/>
              <a:t>water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Global </a:t>
            </a:r>
            <a:r>
              <a:rPr lang="de-DE" dirty="0" err="1"/>
              <a:t>impacts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teleconnections</a:t>
            </a:r>
            <a:r>
              <a:rPr lang="de-DE" dirty="0"/>
              <a:t> (</a:t>
            </a:r>
            <a:r>
              <a:rPr lang="de-DE" dirty="0" err="1"/>
              <a:t>planetary</a:t>
            </a:r>
            <a:r>
              <a:rPr lang="de-DE" dirty="0"/>
              <a:t> </a:t>
            </a:r>
            <a:r>
              <a:rPr lang="de-DE" dirty="0" err="1"/>
              <a:t>waves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95484A-4407-4B48-939E-E2D15D6D9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F83D39-AE65-4AFA-A620-E0D2EDEBB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20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76C28-3DD6-48C5-A57A-8995DF522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 and Upper Atmosphere Model MUAM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47EBF1E-ECA8-489B-88B9-0565234632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3D-mechanistic nonlinear grid point model</a:t>
                </a:r>
              </a:p>
              <a:p>
                <a:r>
                  <a:rPr lang="en-US" dirty="0"/>
                  <a:t>Latitude resolution of 5° and longitude resolution of 5.625°</a:t>
                </a:r>
              </a:p>
              <a:p>
                <a:r>
                  <a:rPr lang="en-US" dirty="0"/>
                  <a:t>48-60 Altitude levels (here: 56)</a:t>
                </a:r>
              </a:p>
              <a:p>
                <a:r>
                  <a:rPr lang="en-US" dirty="0"/>
                  <a:t>Vertical resolution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= 2.842 km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= 0.4) in logarithmic pressure coordinates</a:t>
                </a:r>
                <a:r>
                  <a:rPr lang="de-DE" dirty="0"/>
                  <a:t> </a:t>
                </a:r>
                <a:r>
                  <a:rPr lang="en-US" dirty="0"/>
                  <a:t>regardless of the choice of altitude levels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𝑙𝑛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𝑙𝑛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47EBF1E-ECA8-489B-88B9-056523463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4EE563-F848-4E0D-9292-865458499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BD0055-3A72-4FAD-803C-D59AB061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12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19A0145-5248-4773-97A9-843719C694FD}"/>
                  </a:ext>
                </a:extLst>
              </p:cNvPr>
              <p:cNvSpPr txBox="1"/>
              <p:nvPr/>
            </p:nvSpPr>
            <p:spPr>
              <a:xfrm>
                <a:off x="8271544" y="4555222"/>
                <a:ext cx="375826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de-DE" dirty="0"/>
                  <a:t>Ground Reference </a:t>
                </a:r>
                <a:r>
                  <a:rPr lang="de-DE" dirty="0" err="1"/>
                  <a:t>Pressure</a:t>
                </a:r>
                <a:endParaRPr lang="de-DE" dirty="0"/>
              </a:p>
              <a:p>
                <a:r>
                  <a:rPr lang="de-DE" dirty="0"/>
                  <a:t>	= 1000 hPa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… </m:t>
                    </m:r>
                  </m:oMath>
                </a14:m>
                <a:r>
                  <a:rPr lang="de-DE" dirty="0" err="1"/>
                  <a:t>Scale</a:t>
                </a:r>
                <a:r>
                  <a:rPr lang="de-DE" dirty="0"/>
                  <a:t> </a:t>
                </a:r>
                <a:r>
                  <a:rPr lang="de-DE" dirty="0" err="1"/>
                  <a:t>height</a:t>
                </a:r>
                <a:r>
                  <a:rPr lang="de-DE" dirty="0"/>
                  <a:t> = 7 km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19A0145-5248-4773-97A9-843719C69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544" y="4555222"/>
                <a:ext cx="3758268" cy="923330"/>
              </a:xfrm>
              <a:prstGeom prst="rect">
                <a:avLst/>
              </a:prstGeom>
              <a:blipFill>
                <a:blip r:embed="rId3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04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30E7A3-D3C5-4DFB-98EC-87AD46710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901"/>
            <a:ext cx="10515600" cy="1325563"/>
          </a:xfrm>
        </p:spPr>
        <p:txBody>
          <a:bodyPr/>
          <a:lstStyle/>
          <a:p>
            <a:r>
              <a:rPr lang="de-DE" dirty="0"/>
              <a:t>MUAM: Data and </a:t>
            </a:r>
            <a:r>
              <a:rPr lang="de-DE" dirty="0" err="1"/>
              <a:t>Analyzing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23DD874-A874-429C-A254-4334D85C96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6847"/>
                <a:ext cx="10515600" cy="4351338"/>
              </a:xfrm>
            </p:spPr>
            <p:txBody>
              <a:bodyPr/>
              <a:lstStyle/>
              <a:p>
                <a:r>
                  <a:rPr lang="de-DE" dirty="0"/>
                  <a:t>Nudging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reanalysis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provided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ERA</a:t>
                </a:r>
              </a:p>
              <a:p>
                <a:r>
                  <a:rPr lang="en-US" dirty="0"/>
                  <a:t>Modern-Era Retrospective Analysis for Research and Applications (MERRA) calculates latent heating rates by empirical formula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pl-PL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𝜆𝜙</m:t>
                          </m:r>
                        </m:sub>
                      </m:sSub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 dirty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pl-PL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{"/>
                          <m:endChr m:val="}"/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−6.5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5.39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−0.23 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1.31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23DD874-A874-429C-A254-4334D85C96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6847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4B4F2A-9904-49D7-8912-3435171B9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09E072-7E40-4504-AEE2-D0B863CD7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13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4EA6CDF-2663-423C-A23D-7B79AAA35C6C}"/>
                  </a:ext>
                </a:extLst>
              </p:cNvPr>
              <p:cNvSpPr txBox="1"/>
              <p:nvPr/>
            </p:nvSpPr>
            <p:spPr>
              <a:xfrm>
                <a:off x="612396" y="5496396"/>
                <a:ext cx="10628852" cy="1225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 dirty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𝜆𝜙</m:t>
                        </m:r>
                      </m:sub>
                    </m:sSub>
                    <m:d>
                      <m:dPr>
                        <m:ctrlPr>
                          <a:rPr lang="pl-PL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pl-PL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de-DE" b="0" i="1" dirty="0">
                    <a:latin typeface="Cambria Math" panose="02040503050406030204" pitchFamily="18" charset="0"/>
                  </a:rPr>
                  <a:t> </a:t>
                </a:r>
                <a:r>
                  <a:rPr lang="de-DE" dirty="0" err="1"/>
                  <a:t>observed</a:t>
                </a:r>
                <a:r>
                  <a:rPr lang="de-DE" dirty="0"/>
                  <a:t> </a:t>
                </a:r>
                <a:r>
                  <a:rPr lang="de-DE" dirty="0" err="1"/>
                  <a:t>longitude</a:t>
                </a:r>
                <a:r>
                  <a:rPr lang="de-DE" dirty="0"/>
                  <a:t>/</a:t>
                </a:r>
                <a:r>
                  <a:rPr lang="de-DE" dirty="0" err="1"/>
                  <a:t>latitude</a:t>
                </a:r>
                <a:r>
                  <a:rPr lang="de-DE" dirty="0"/>
                  <a:t> </a:t>
                </a:r>
                <a:r>
                  <a:rPr lang="de-DE" dirty="0" err="1"/>
                  <a:t>distribution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precipitation</a:t>
                </a:r>
                <a:r>
                  <a:rPr lang="de-DE" dirty="0"/>
                  <a:t> rate </a:t>
                </a:r>
                <a:r>
                  <a:rPr lang="de-DE" dirty="0" err="1"/>
                  <a:t>near</a:t>
                </a:r>
                <a:r>
                  <a:rPr lang="de-DE" dirty="0"/>
                  <a:t> </a:t>
                </a:r>
                <a:r>
                  <a:rPr lang="de-DE" dirty="0" err="1"/>
                  <a:t>ground</a:t>
                </a:r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pl-PL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de-DE" b="0" i="1" dirty="0">
                    <a:latin typeface="Cambria Math" panose="02040503050406030204" pitchFamily="18" charset="0"/>
                  </a:rPr>
                  <a:t> </a:t>
                </a:r>
                <a:r>
                  <a:rPr lang="de-DE" dirty="0" err="1"/>
                  <a:t>empirical</a:t>
                </a:r>
                <a:r>
                  <a:rPr lang="de-DE" dirty="0"/>
                  <a:t> </a:t>
                </a:r>
                <a:r>
                  <a:rPr lang="de-DE" dirty="0" err="1"/>
                  <a:t>formula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vertical</a:t>
                </a:r>
                <a:r>
                  <a:rPr lang="de-DE" dirty="0"/>
                  <a:t> </a:t>
                </a:r>
                <a:r>
                  <a:rPr lang="de-DE" dirty="0" err="1"/>
                  <a:t>distribution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latent </a:t>
                </a:r>
                <a:r>
                  <a:rPr lang="de-DE" dirty="0" err="1"/>
                  <a:t>heating</a:t>
                </a:r>
                <a:r>
                  <a:rPr lang="de-DE" dirty="0"/>
                  <a:t> </a:t>
                </a:r>
                <a:r>
                  <a:rPr lang="de-DE" dirty="0" err="1"/>
                  <a:t>rates</a:t>
                </a:r>
                <a:r>
                  <a:rPr lang="de-DE" dirty="0"/>
                  <a:t> </a:t>
                </a:r>
                <a:r>
                  <a:rPr lang="de-DE" dirty="0" err="1"/>
                  <a:t>dep</a:t>
                </a:r>
                <a:r>
                  <a:rPr lang="de-DE" dirty="0"/>
                  <a:t>. on </a:t>
                </a:r>
                <a:r>
                  <a:rPr lang="de-DE" dirty="0" err="1"/>
                  <a:t>precipitation</a:t>
                </a:r>
                <a:r>
                  <a:rPr lang="de-DE" dirty="0"/>
                  <a:t> rate z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de-DE" dirty="0"/>
                  <a:t>  </a:t>
                </a:r>
                <a:r>
                  <a:rPr lang="de-DE" dirty="0" err="1"/>
                  <a:t>empirical</a:t>
                </a:r>
                <a:r>
                  <a:rPr lang="de-DE" dirty="0"/>
                  <a:t> </a:t>
                </a:r>
                <a:r>
                  <a:rPr lang="de-DE" dirty="0" err="1"/>
                  <a:t>constant</a:t>
                </a:r>
                <a:r>
                  <a:rPr lang="de-DE" dirty="0"/>
                  <a:t> (</a:t>
                </a:r>
                <a:r>
                  <a:rPr lang="de-DE" dirty="0" err="1"/>
                  <a:t>dep</a:t>
                </a:r>
                <a:r>
                  <a:rPr lang="de-DE" dirty="0"/>
                  <a:t>. on </a:t>
                </a:r>
                <a:r>
                  <a:rPr lang="de-DE" dirty="0" err="1"/>
                  <a:t>precipitation</a:t>
                </a:r>
                <a:r>
                  <a:rPr lang="de-DE" dirty="0"/>
                  <a:t> rate)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4EA6CDF-2663-423C-A23D-7B79AAA3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96" y="5496396"/>
                <a:ext cx="10628852" cy="1225079"/>
              </a:xfrm>
              <a:prstGeom prst="rect">
                <a:avLst/>
              </a:prstGeom>
              <a:blipFill>
                <a:blip r:embed="rId3"/>
                <a:stretch>
                  <a:fillRect l="-115" t="-24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68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267A69-93C1-4DBF-BC96-1BEF2A49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07" y="607149"/>
            <a:ext cx="3356317" cy="5360426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Results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Temperature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El Niño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La Niña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434E788-B52E-4822-B550-A5FB37E62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25" y="296863"/>
            <a:ext cx="7058201" cy="306387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9C57E0-180D-4AF4-9E40-A7D3FADFC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4A55E5-E79A-4073-85E6-B98AC67C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14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CD49B16-74C2-4B3B-8293-F8847AD52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25" y="3360738"/>
            <a:ext cx="7058202" cy="30549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4DE4BA4-A42D-496D-A754-D787E0115912}"/>
              </a:ext>
            </a:extLst>
          </p:cNvPr>
          <p:cNvSpPr txBox="1"/>
          <p:nvPr/>
        </p:nvSpPr>
        <p:spPr>
          <a:xfrm>
            <a:off x="97654" y="6356350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4E744F-A34A-4CF7-9D4A-B2E7419CCBDF}"/>
              </a:ext>
            </a:extLst>
          </p:cNvPr>
          <p:cNvSpPr txBox="1"/>
          <p:nvPr/>
        </p:nvSpPr>
        <p:spPr>
          <a:xfrm>
            <a:off x="580747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SDT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19D853-9B33-4E26-9455-295B48FF0C62}"/>
              </a:ext>
            </a:extLst>
          </p:cNvPr>
          <p:cNvSpPr txBox="1"/>
          <p:nvPr/>
        </p:nvSpPr>
        <p:spPr>
          <a:xfrm>
            <a:off x="1095652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TDT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34D2BD9-C700-4569-8B06-518DA2119D1D}"/>
              </a:ext>
            </a:extLst>
          </p:cNvPr>
          <p:cNvSpPr txBox="1"/>
          <p:nvPr/>
        </p:nvSpPr>
        <p:spPr>
          <a:xfrm>
            <a:off x="1622484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QDT</a:t>
            </a:r>
          </a:p>
        </p:txBody>
      </p:sp>
    </p:spTree>
    <p:extLst>
      <p:ext uri="{BB962C8B-B14F-4D97-AF65-F5344CB8AC3E}">
        <p14:creationId xmlns:p14="http://schemas.microsoft.com/office/powerpoint/2010/main" val="1657645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267A69-93C1-4DBF-BC96-1BEF2A49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07" y="607149"/>
            <a:ext cx="3356317" cy="5360426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Temperature</a:t>
            </a:r>
            <a:r>
              <a:rPr lang="de-DE" dirty="0"/>
              <a:t>: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El Niño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La Niña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434E788-B52E-4822-B550-A5FB37E62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1745" y="296863"/>
            <a:ext cx="7051960" cy="306387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9C57E0-180D-4AF4-9E40-A7D3FADFC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4A55E5-E79A-4073-85E6-B98AC67C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15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CD49B16-74C2-4B3B-8293-F8847AD52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6493" y="3360738"/>
            <a:ext cx="7022465" cy="305492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02AFF59-014A-4093-A2BD-CDB3F63B6323}"/>
              </a:ext>
            </a:extLst>
          </p:cNvPr>
          <p:cNvSpPr txBox="1"/>
          <p:nvPr/>
        </p:nvSpPr>
        <p:spPr>
          <a:xfrm>
            <a:off x="97654" y="6356350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7D0C7FE-EB1F-41D7-A289-8EDB1265DF56}"/>
              </a:ext>
            </a:extLst>
          </p:cNvPr>
          <p:cNvSpPr txBox="1"/>
          <p:nvPr/>
        </p:nvSpPr>
        <p:spPr>
          <a:xfrm>
            <a:off x="580747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SDT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050B2C-3DDA-410D-A30B-9FF7D2BA8111}"/>
              </a:ext>
            </a:extLst>
          </p:cNvPr>
          <p:cNvSpPr txBox="1"/>
          <p:nvPr/>
        </p:nvSpPr>
        <p:spPr>
          <a:xfrm>
            <a:off x="1095652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TDT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39865D8-2611-4519-ACB3-2C7D21E2278C}"/>
              </a:ext>
            </a:extLst>
          </p:cNvPr>
          <p:cNvSpPr txBox="1"/>
          <p:nvPr/>
        </p:nvSpPr>
        <p:spPr>
          <a:xfrm>
            <a:off x="1622484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QDT</a:t>
            </a:r>
          </a:p>
        </p:txBody>
      </p:sp>
    </p:spTree>
    <p:extLst>
      <p:ext uri="{BB962C8B-B14F-4D97-AF65-F5344CB8AC3E}">
        <p14:creationId xmlns:p14="http://schemas.microsoft.com/office/powerpoint/2010/main" val="400426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267A69-93C1-4DBF-BC96-1BEF2A49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07" y="607149"/>
            <a:ext cx="3356317" cy="5360426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Temperature</a:t>
            </a:r>
            <a:r>
              <a:rPr lang="de-DE" dirty="0"/>
              <a:t>: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El Niño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La Niña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434E788-B52E-4822-B550-A5FB37E62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1745" y="298548"/>
            <a:ext cx="7051960" cy="306050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9C57E0-180D-4AF4-9E40-A7D3FADFC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4A55E5-E79A-4073-85E6-B98AC67C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16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CD49B16-74C2-4B3B-8293-F8847AD52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6493" y="3362418"/>
            <a:ext cx="7022465" cy="305156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2A01617-0070-4297-B275-AEA1EA52F8C6}"/>
              </a:ext>
            </a:extLst>
          </p:cNvPr>
          <p:cNvSpPr txBox="1"/>
          <p:nvPr/>
        </p:nvSpPr>
        <p:spPr>
          <a:xfrm>
            <a:off x="97654" y="6356350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293E59-6E28-49B5-AA1D-1243769BFF18}"/>
              </a:ext>
            </a:extLst>
          </p:cNvPr>
          <p:cNvSpPr txBox="1"/>
          <p:nvPr/>
        </p:nvSpPr>
        <p:spPr>
          <a:xfrm>
            <a:off x="580747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SDT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58A9787-3F41-4C43-AD82-384E52AE27B1}"/>
              </a:ext>
            </a:extLst>
          </p:cNvPr>
          <p:cNvSpPr txBox="1"/>
          <p:nvPr/>
        </p:nvSpPr>
        <p:spPr>
          <a:xfrm>
            <a:off x="1095652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TDT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8BC8255-FB50-454D-97DD-639662DDF369}"/>
              </a:ext>
            </a:extLst>
          </p:cNvPr>
          <p:cNvSpPr txBox="1"/>
          <p:nvPr/>
        </p:nvSpPr>
        <p:spPr>
          <a:xfrm>
            <a:off x="1622484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QDT</a:t>
            </a:r>
          </a:p>
        </p:txBody>
      </p:sp>
    </p:spTree>
    <p:extLst>
      <p:ext uri="{BB962C8B-B14F-4D97-AF65-F5344CB8AC3E}">
        <p14:creationId xmlns:p14="http://schemas.microsoft.com/office/powerpoint/2010/main" val="3984246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267A69-93C1-4DBF-BC96-1BEF2A49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07" y="607149"/>
            <a:ext cx="3356317" cy="5360426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Temperature</a:t>
            </a:r>
            <a:r>
              <a:rPr lang="de-DE" dirty="0"/>
              <a:t>: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El Niño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La Niña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434E788-B52E-4822-B550-A5FB37E62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1745" y="298804"/>
            <a:ext cx="7051960" cy="3059991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9C57E0-180D-4AF4-9E40-A7D3FADFC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4A55E5-E79A-4073-85E6-B98AC67C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17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CD49B16-74C2-4B3B-8293-F8847AD52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9213" y="3362418"/>
            <a:ext cx="6997024" cy="305156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72742B7-F06C-4FD2-ADF9-941C2E038A8C}"/>
              </a:ext>
            </a:extLst>
          </p:cNvPr>
          <p:cNvSpPr txBox="1"/>
          <p:nvPr/>
        </p:nvSpPr>
        <p:spPr>
          <a:xfrm>
            <a:off x="97654" y="6356350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988B085-EBDE-4F69-8255-A7D9481074CD}"/>
              </a:ext>
            </a:extLst>
          </p:cNvPr>
          <p:cNvSpPr txBox="1"/>
          <p:nvPr/>
        </p:nvSpPr>
        <p:spPr>
          <a:xfrm>
            <a:off x="580747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SDT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EFD7BE0-03B8-49D9-9ED1-361BD92EA61F}"/>
              </a:ext>
            </a:extLst>
          </p:cNvPr>
          <p:cNvSpPr txBox="1"/>
          <p:nvPr/>
        </p:nvSpPr>
        <p:spPr>
          <a:xfrm>
            <a:off x="1095652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TDT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28F0993-5297-497F-A5E9-1B4446704EBF}"/>
              </a:ext>
            </a:extLst>
          </p:cNvPr>
          <p:cNvSpPr txBox="1"/>
          <p:nvPr/>
        </p:nvSpPr>
        <p:spPr>
          <a:xfrm>
            <a:off x="1622484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QDT</a:t>
            </a:r>
          </a:p>
        </p:txBody>
      </p:sp>
    </p:spTree>
    <p:extLst>
      <p:ext uri="{BB962C8B-B14F-4D97-AF65-F5344CB8AC3E}">
        <p14:creationId xmlns:p14="http://schemas.microsoft.com/office/powerpoint/2010/main" val="2608347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6857-F193-4E4F-8A3E-34A110479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comparison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D07E9E-F786-40CB-AA1B-CC17C2EE9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Variations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en-US" dirty="0"/>
              <a:t>5 - 15 K for DT/SDT </a:t>
            </a:r>
            <a:r>
              <a:rPr lang="en-US" i="1" dirty="0"/>
              <a:t>(</a:t>
            </a:r>
            <a:r>
              <a:rPr lang="en-US" i="1" dirty="0">
                <a:solidFill>
                  <a:srgbClr val="1A1A1A"/>
                </a:solidFill>
                <a:latin typeface="Merriweather"/>
              </a:rPr>
              <a:t>Hagan et al. 2002</a:t>
            </a:r>
            <a:r>
              <a:rPr lang="en-US" i="1" dirty="0"/>
              <a:t>) ?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AC37FE-8950-4BF6-885F-8B3017ED3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188F59-8579-4F6B-9AB4-C6D9A927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3259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526C3-BDA1-4752-A095-D8356896D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Zonal wind: EL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13D7374-3BEF-46F4-9AFA-8EDA97179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34" y="1825625"/>
            <a:ext cx="10009731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7F955B-D45B-4479-A2FF-CDB75A09C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9CAF7B-294B-4CB7-A0F5-DC7F85BB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19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83C3BE4-206A-4CF0-A777-37ADDC935F39}"/>
              </a:ext>
            </a:extLst>
          </p:cNvPr>
          <p:cNvSpPr txBox="1"/>
          <p:nvPr/>
        </p:nvSpPr>
        <p:spPr>
          <a:xfrm>
            <a:off x="97654" y="6356350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5005B8-0D2C-47C1-97C8-59381657E4F4}"/>
              </a:ext>
            </a:extLst>
          </p:cNvPr>
          <p:cNvSpPr txBox="1"/>
          <p:nvPr/>
        </p:nvSpPr>
        <p:spPr>
          <a:xfrm>
            <a:off x="580747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SDT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691A2D5-1184-4520-8FB2-11D9FBED6040}"/>
              </a:ext>
            </a:extLst>
          </p:cNvPr>
          <p:cNvSpPr txBox="1"/>
          <p:nvPr/>
        </p:nvSpPr>
        <p:spPr>
          <a:xfrm>
            <a:off x="1095652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TDT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8C08D4B-B77C-4D6F-9B07-7053042DC0A9}"/>
              </a:ext>
            </a:extLst>
          </p:cNvPr>
          <p:cNvSpPr txBox="1"/>
          <p:nvPr/>
        </p:nvSpPr>
        <p:spPr>
          <a:xfrm>
            <a:off x="1622484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QDT</a:t>
            </a:r>
          </a:p>
        </p:txBody>
      </p:sp>
    </p:spTree>
    <p:extLst>
      <p:ext uri="{BB962C8B-B14F-4D97-AF65-F5344CB8AC3E}">
        <p14:creationId xmlns:p14="http://schemas.microsoft.com/office/powerpoint/2010/main" val="301119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187D8-70DE-4309-B92A-8F4CE1A9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4D4794-09F2-4A5A-B9F4-953E2CDF7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4193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Motivation &amp;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knowledge</a:t>
            </a:r>
            <a:endParaRPr lang="de-DE" dirty="0"/>
          </a:p>
          <a:p>
            <a:r>
              <a:rPr lang="de-DE" dirty="0"/>
              <a:t>Basics</a:t>
            </a:r>
          </a:p>
          <a:p>
            <a:pPr lvl="1"/>
            <a:r>
              <a:rPr lang="de-DE" dirty="0"/>
              <a:t>Latent </a:t>
            </a:r>
            <a:r>
              <a:rPr lang="de-DE" dirty="0" err="1"/>
              <a:t>heat</a:t>
            </a:r>
            <a:endParaRPr lang="de-DE" dirty="0"/>
          </a:p>
          <a:p>
            <a:pPr lvl="1"/>
            <a:r>
              <a:rPr lang="de-DE" dirty="0" err="1"/>
              <a:t>Tides</a:t>
            </a:r>
            <a:endParaRPr lang="de-DE" dirty="0"/>
          </a:p>
          <a:p>
            <a:pPr lvl="1"/>
            <a:r>
              <a:rPr lang="de-DE" dirty="0"/>
              <a:t>ENSO</a:t>
            </a:r>
          </a:p>
          <a:p>
            <a:r>
              <a:rPr lang="de-DE" dirty="0"/>
              <a:t>MUAM</a:t>
            </a:r>
          </a:p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/</a:t>
            </a:r>
            <a:r>
              <a:rPr lang="de-DE" dirty="0" err="1"/>
              <a:t>without</a:t>
            </a:r>
            <a:r>
              <a:rPr lang="de-DE" dirty="0"/>
              <a:t> LH</a:t>
            </a:r>
          </a:p>
          <a:p>
            <a:r>
              <a:rPr lang="de-DE" dirty="0"/>
              <a:t>Summary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691CE4-27D8-40F5-81D8-B59030474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C5057B-C892-460D-AF5B-7757FDA2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2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83FB0F-B185-4A53-9275-D040BF854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93" y="1352156"/>
            <a:ext cx="6903313" cy="396141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E479839-7A5D-40B5-B02E-333660C2DF4D}"/>
              </a:ext>
            </a:extLst>
          </p:cNvPr>
          <p:cNvSpPr txBox="1"/>
          <p:nvPr/>
        </p:nvSpPr>
        <p:spPr>
          <a:xfrm>
            <a:off x="7927596" y="5427677"/>
            <a:ext cx="3933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Long-term </a:t>
            </a:r>
            <a:r>
              <a:rPr lang="de-DE" sz="1200" dirty="0" err="1"/>
              <a:t>mean</a:t>
            </a:r>
            <a:r>
              <a:rPr lang="de-DE" sz="1200" dirty="0"/>
              <a:t> </a:t>
            </a:r>
            <a:r>
              <a:rPr lang="de-DE" sz="1200" dirty="0" err="1"/>
              <a:t>precipitation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</a:t>
            </a:r>
            <a:r>
              <a:rPr lang="de-DE" sz="1200" dirty="0" err="1"/>
              <a:t>month</a:t>
            </a:r>
            <a:r>
              <a:rPr lang="de-DE" sz="1200" dirty="0"/>
              <a:t>, en.wikipedia.org</a:t>
            </a:r>
          </a:p>
        </p:txBody>
      </p:sp>
    </p:spTree>
    <p:extLst>
      <p:ext uri="{BB962C8B-B14F-4D97-AF65-F5344CB8AC3E}">
        <p14:creationId xmlns:p14="http://schemas.microsoft.com/office/powerpoint/2010/main" val="1043893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A29FD2-7352-49C8-877C-9E217218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Zonal wind: EL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1F59F2C-051B-4B96-9EA6-0DCB43388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00" y="1825625"/>
            <a:ext cx="10009999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3833887-A47F-4430-A157-209E99869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D91DA4-6065-479A-9BAD-E7642F11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20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B735240-C16B-481A-8503-2692B0057969}"/>
              </a:ext>
            </a:extLst>
          </p:cNvPr>
          <p:cNvSpPr txBox="1"/>
          <p:nvPr/>
        </p:nvSpPr>
        <p:spPr>
          <a:xfrm>
            <a:off x="97654" y="6356350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881E5A-22C5-4BD4-A230-E92DB8E762A5}"/>
              </a:ext>
            </a:extLst>
          </p:cNvPr>
          <p:cNvSpPr txBox="1"/>
          <p:nvPr/>
        </p:nvSpPr>
        <p:spPr>
          <a:xfrm>
            <a:off x="580747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SDT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C2457A6-2865-486A-83BF-7A274F4A5CF0}"/>
              </a:ext>
            </a:extLst>
          </p:cNvPr>
          <p:cNvSpPr txBox="1"/>
          <p:nvPr/>
        </p:nvSpPr>
        <p:spPr>
          <a:xfrm>
            <a:off x="1095652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TDT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FDD23F2-519E-4331-B949-30D3B3B53DE5}"/>
              </a:ext>
            </a:extLst>
          </p:cNvPr>
          <p:cNvSpPr txBox="1"/>
          <p:nvPr/>
        </p:nvSpPr>
        <p:spPr>
          <a:xfrm>
            <a:off x="1622484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QDT</a:t>
            </a:r>
          </a:p>
        </p:txBody>
      </p:sp>
    </p:spTree>
    <p:extLst>
      <p:ext uri="{BB962C8B-B14F-4D97-AF65-F5344CB8AC3E}">
        <p14:creationId xmlns:p14="http://schemas.microsoft.com/office/powerpoint/2010/main" val="3747911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477FB9-BEA4-4298-B724-D4C6858F7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Zonal wind: EL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AE5C087-036F-437D-A8D0-452241A29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00" y="1825625"/>
            <a:ext cx="10037600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C24059-FF39-4180-BE24-E3632DDF0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384F70-367E-4CC4-BC2A-F7A0F307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21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3E83F51-EDF8-4442-9573-552FC981C060}"/>
              </a:ext>
            </a:extLst>
          </p:cNvPr>
          <p:cNvSpPr txBox="1"/>
          <p:nvPr/>
        </p:nvSpPr>
        <p:spPr>
          <a:xfrm>
            <a:off x="97654" y="6356350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BAC0D1-18F1-4760-B6E4-A73C22F744DE}"/>
              </a:ext>
            </a:extLst>
          </p:cNvPr>
          <p:cNvSpPr txBox="1"/>
          <p:nvPr/>
        </p:nvSpPr>
        <p:spPr>
          <a:xfrm>
            <a:off x="580747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SDT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C624443-420D-439A-AA62-AB800DD036C8}"/>
              </a:ext>
            </a:extLst>
          </p:cNvPr>
          <p:cNvSpPr txBox="1"/>
          <p:nvPr/>
        </p:nvSpPr>
        <p:spPr>
          <a:xfrm>
            <a:off x="1095652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TDT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58C67C1-C641-4D08-BD6A-098B3A3F8723}"/>
              </a:ext>
            </a:extLst>
          </p:cNvPr>
          <p:cNvSpPr txBox="1"/>
          <p:nvPr/>
        </p:nvSpPr>
        <p:spPr>
          <a:xfrm>
            <a:off x="1622484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QDT</a:t>
            </a:r>
          </a:p>
        </p:txBody>
      </p:sp>
    </p:spTree>
    <p:extLst>
      <p:ext uri="{BB962C8B-B14F-4D97-AF65-F5344CB8AC3E}">
        <p14:creationId xmlns:p14="http://schemas.microsoft.com/office/powerpoint/2010/main" val="3425110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F8B03-B953-48A7-8878-414B4AD27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Zonal wind: EL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D9E4851-653C-4B35-B8C6-7027D4B6D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07" y="1825625"/>
            <a:ext cx="10013585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E62264-8E23-4C48-BDCC-929D8F59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98DD66-F6F4-4A94-BDA1-2A9183A5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22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E48429B-08D1-468D-9094-054B61DB7893}"/>
              </a:ext>
            </a:extLst>
          </p:cNvPr>
          <p:cNvSpPr txBox="1"/>
          <p:nvPr/>
        </p:nvSpPr>
        <p:spPr>
          <a:xfrm>
            <a:off x="97654" y="6356350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6ADD420-AE25-4080-A956-E01B3B2E7094}"/>
              </a:ext>
            </a:extLst>
          </p:cNvPr>
          <p:cNvSpPr txBox="1"/>
          <p:nvPr/>
        </p:nvSpPr>
        <p:spPr>
          <a:xfrm>
            <a:off x="580747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SDT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1489C06-C5E5-4438-B7D8-54801EDD8169}"/>
              </a:ext>
            </a:extLst>
          </p:cNvPr>
          <p:cNvSpPr txBox="1"/>
          <p:nvPr/>
        </p:nvSpPr>
        <p:spPr>
          <a:xfrm>
            <a:off x="1095652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TDT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9447B85-E77A-436F-B40F-D96A2E273D81}"/>
              </a:ext>
            </a:extLst>
          </p:cNvPr>
          <p:cNvSpPr txBox="1"/>
          <p:nvPr/>
        </p:nvSpPr>
        <p:spPr>
          <a:xfrm>
            <a:off x="1622484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QDT</a:t>
            </a:r>
          </a:p>
        </p:txBody>
      </p:sp>
    </p:spTree>
    <p:extLst>
      <p:ext uri="{BB962C8B-B14F-4D97-AF65-F5344CB8AC3E}">
        <p14:creationId xmlns:p14="http://schemas.microsoft.com/office/powerpoint/2010/main" val="880919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F3208-6822-4903-89FF-AC013DF1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Vertical wind: EL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E4D1792-7666-4ACB-B7A9-8AA3C88C4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61" y="1825625"/>
            <a:ext cx="10008077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7A1CD7-EAD4-4C05-BA0C-500F4ED11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3436A8-E6C9-4DAD-862C-8BF93E7DF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23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D0CC6E9-355F-4F1A-B864-40A39AAD3A92}"/>
              </a:ext>
            </a:extLst>
          </p:cNvPr>
          <p:cNvSpPr txBox="1"/>
          <p:nvPr/>
        </p:nvSpPr>
        <p:spPr>
          <a:xfrm>
            <a:off x="97654" y="6356350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F6BEC9C-C769-4692-89B0-027BCAECAAA1}"/>
              </a:ext>
            </a:extLst>
          </p:cNvPr>
          <p:cNvSpPr txBox="1"/>
          <p:nvPr/>
        </p:nvSpPr>
        <p:spPr>
          <a:xfrm>
            <a:off x="580747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SDT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F2803D6-B6D9-4C87-B57B-799C9DEF4170}"/>
              </a:ext>
            </a:extLst>
          </p:cNvPr>
          <p:cNvSpPr txBox="1"/>
          <p:nvPr/>
        </p:nvSpPr>
        <p:spPr>
          <a:xfrm>
            <a:off x="1095652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TDT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2C9DF3D-17AB-4E18-9B04-F5538237E9A4}"/>
              </a:ext>
            </a:extLst>
          </p:cNvPr>
          <p:cNvSpPr txBox="1"/>
          <p:nvPr/>
        </p:nvSpPr>
        <p:spPr>
          <a:xfrm>
            <a:off x="1622484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QDT</a:t>
            </a:r>
          </a:p>
        </p:txBody>
      </p:sp>
    </p:spTree>
    <p:extLst>
      <p:ext uri="{BB962C8B-B14F-4D97-AF65-F5344CB8AC3E}">
        <p14:creationId xmlns:p14="http://schemas.microsoft.com/office/powerpoint/2010/main" val="3391265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EDD7E-1EDB-405E-8419-04F6F322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Meridional wind: EL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8D90110-1DCF-4324-93EA-7BB767447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62" y="1825625"/>
            <a:ext cx="10026276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B23BF1-5BE0-4555-B440-34DE8B6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A0E169-C873-4B20-838F-4BB9B6F98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24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9FC9DA3-6BA3-4E11-A0A9-EC9162E05A37}"/>
              </a:ext>
            </a:extLst>
          </p:cNvPr>
          <p:cNvSpPr txBox="1"/>
          <p:nvPr/>
        </p:nvSpPr>
        <p:spPr>
          <a:xfrm>
            <a:off x="97654" y="6356350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33118EC-EC01-439D-8ED9-FF0ED6C13386}"/>
              </a:ext>
            </a:extLst>
          </p:cNvPr>
          <p:cNvSpPr txBox="1"/>
          <p:nvPr/>
        </p:nvSpPr>
        <p:spPr>
          <a:xfrm>
            <a:off x="580747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SDT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87D297-9221-4B68-B48E-4B71DDC9A6C5}"/>
              </a:ext>
            </a:extLst>
          </p:cNvPr>
          <p:cNvSpPr txBox="1"/>
          <p:nvPr/>
        </p:nvSpPr>
        <p:spPr>
          <a:xfrm>
            <a:off x="1095652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TDT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63A235D-7E48-4035-A9D3-E943E47A4E8B}"/>
              </a:ext>
            </a:extLst>
          </p:cNvPr>
          <p:cNvSpPr txBox="1"/>
          <p:nvPr/>
        </p:nvSpPr>
        <p:spPr>
          <a:xfrm>
            <a:off x="1622484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QDT</a:t>
            </a:r>
          </a:p>
        </p:txBody>
      </p:sp>
    </p:spTree>
    <p:extLst>
      <p:ext uri="{BB962C8B-B14F-4D97-AF65-F5344CB8AC3E}">
        <p14:creationId xmlns:p14="http://schemas.microsoft.com/office/powerpoint/2010/main" val="3820721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EDD7E-1EDB-405E-8419-04F6F322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Meridional wind: EL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A13B730-8324-4A1C-8F1F-500603621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22" y="1825625"/>
            <a:ext cx="10027955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B23BF1-5BE0-4555-B440-34DE8B6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A0E169-C873-4B20-838F-4BB9B6F98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25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ECFC98B-E716-4234-B480-111A592EF71D}"/>
              </a:ext>
            </a:extLst>
          </p:cNvPr>
          <p:cNvSpPr txBox="1"/>
          <p:nvPr/>
        </p:nvSpPr>
        <p:spPr>
          <a:xfrm>
            <a:off x="97654" y="6356350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2C9A3DF-50EA-4B38-8F4C-E3A47DD7FC70}"/>
              </a:ext>
            </a:extLst>
          </p:cNvPr>
          <p:cNvSpPr txBox="1"/>
          <p:nvPr/>
        </p:nvSpPr>
        <p:spPr>
          <a:xfrm>
            <a:off x="580747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SDT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CA9E022-64D2-461A-8944-7A7D3A850DF9}"/>
              </a:ext>
            </a:extLst>
          </p:cNvPr>
          <p:cNvSpPr txBox="1"/>
          <p:nvPr/>
        </p:nvSpPr>
        <p:spPr>
          <a:xfrm>
            <a:off x="1095652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TDT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41FA94F-D448-4D6E-9D2E-398642C3FDF4}"/>
              </a:ext>
            </a:extLst>
          </p:cNvPr>
          <p:cNvSpPr txBox="1"/>
          <p:nvPr/>
        </p:nvSpPr>
        <p:spPr>
          <a:xfrm>
            <a:off x="1622484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QDT</a:t>
            </a:r>
          </a:p>
        </p:txBody>
      </p:sp>
    </p:spTree>
    <p:extLst>
      <p:ext uri="{BB962C8B-B14F-4D97-AF65-F5344CB8AC3E}">
        <p14:creationId xmlns:p14="http://schemas.microsoft.com/office/powerpoint/2010/main" val="3809967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EDD7E-1EDB-405E-8419-04F6F322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Meridional wind: EL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03B6744-1165-480D-A0CB-4B1881E3A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37" y="1825625"/>
            <a:ext cx="10000925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B23BF1-5BE0-4555-B440-34DE8B6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A0E169-C873-4B20-838F-4BB9B6F98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26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AB9EB5-8061-4E3A-9986-DBFA25993225}"/>
              </a:ext>
            </a:extLst>
          </p:cNvPr>
          <p:cNvSpPr txBox="1"/>
          <p:nvPr/>
        </p:nvSpPr>
        <p:spPr>
          <a:xfrm>
            <a:off x="97654" y="6356350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4852A2-C6FC-4E15-98B9-3BFBCFAC8273}"/>
              </a:ext>
            </a:extLst>
          </p:cNvPr>
          <p:cNvSpPr txBox="1"/>
          <p:nvPr/>
        </p:nvSpPr>
        <p:spPr>
          <a:xfrm>
            <a:off x="580747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SDT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ED39266-F959-4CC5-9456-17B2CBE40A23}"/>
              </a:ext>
            </a:extLst>
          </p:cNvPr>
          <p:cNvSpPr txBox="1"/>
          <p:nvPr/>
        </p:nvSpPr>
        <p:spPr>
          <a:xfrm>
            <a:off x="1095652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TDT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A2E7A47-4DEA-487D-BD71-9EF3B211D2AF}"/>
              </a:ext>
            </a:extLst>
          </p:cNvPr>
          <p:cNvSpPr txBox="1"/>
          <p:nvPr/>
        </p:nvSpPr>
        <p:spPr>
          <a:xfrm>
            <a:off x="1622484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QDT</a:t>
            </a:r>
          </a:p>
        </p:txBody>
      </p:sp>
    </p:spTree>
    <p:extLst>
      <p:ext uri="{BB962C8B-B14F-4D97-AF65-F5344CB8AC3E}">
        <p14:creationId xmlns:p14="http://schemas.microsoft.com/office/powerpoint/2010/main" val="248399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EDD7E-1EDB-405E-8419-04F6F322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Meridional wind: EL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C17DAE7-F714-4BBD-8B7E-70C07492A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15" y="1825625"/>
            <a:ext cx="10002569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B23BF1-5BE0-4555-B440-34DE8B6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A0E169-C873-4B20-838F-4BB9B6F98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27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974E10B-F42C-4F5D-80D0-3177208BCFE3}"/>
              </a:ext>
            </a:extLst>
          </p:cNvPr>
          <p:cNvSpPr txBox="1"/>
          <p:nvPr/>
        </p:nvSpPr>
        <p:spPr>
          <a:xfrm>
            <a:off x="97654" y="6356350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34E76F1-BA19-4F1E-94E0-BF0C8C27A8F0}"/>
              </a:ext>
            </a:extLst>
          </p:cNvPr>
          <p:cNvSpPr txBox="1"/>
          <p:nvPr/>
        </p:nvSpPr>
        <p:spPr>
          <a:xfrm>
            <a:off x="580747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SDT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CF7D8C7-FA91-4A71-996D-56601C4DD938}"/>
              </a:ext>
            </a:extLst>
          </p:cNvPr>
          <p:cNvSpPr txBox="1"/>
          <p:nvPr/>
        </p:nvSpPr>
        <p:spPr>
          <a:xfrm>
            <a:off x="1095652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TDT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1BCBC18-8B38-482F-8EC2-74C031F71CEE}"/>
              </a:ext>
            </a:extLst>
          </p:cNvPr>
          <p:cNvSpPr txBox="1"/>
          <p:nvPr/>
        </p:nvSpPr>
        <p:spPr>
          <a:xfrm>
            <a:off x="1622484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QDT</a:t>
            </a:r>
          </a:p>
        </p:txBody>
      </p:sp>
    </p:spTree>
    <p:extLst>
      <p:ext uri="{BB962C8B-B14F-4D97-AF65-F5344CB8AC3E}">
        <p14:creationId xmlns:p14="http://schemas.microsoft.com/office/powerpoint/2010/main" val="221278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5D44BE-AB87-4F4E-A533-D32AC96E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Wind </a:t>
            </a:r>
            <a:r>
              <a:rPr lang="de-DE" dirty="0" err="1"/>
              <a:t>comparison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956F3-013A-4FA7-9D6C-27E5F7EBC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Variations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en-US" dirty="0"/>
              <a:t>10 - 20 m/s for DT/SDT </a:t>
            </a:r>
            <a:r>
              <a:rPr lang="en-US" i="1" dirty="0"/>
              <a:t>(</a:t>
            </a:r>
            <a:r>
              <a:rPr lang="en-US" i="1" dirty="0">
                <a:solidFill>
                  <a:srgbClr val="1A1A1A"/>
                </a:solidFill>
                <a:latin typeface="Merriweather"/>
              </a:rPr>
              <a:t>Hagan et al. 2002</a:t>
            </a:r>
            <a:r>
              <a:rPr lang="en-US" i="1" dirty="0"/>
              <a:t>) ?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B7E2FC-7875-49DF-A367-72250AB3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E19BFE-EBA8-4818-A402-B8310D3CD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822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DF35A-C57F-4010-9B58-DA8945B3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Geopotential </a:t>
            </a:r>
            <a:r>
              <a:rPr lang="de-DE" dirty="0" err="1"/>
              <a:t>height</a:t>
            </a:r>
            <a:r>
              <a:rPr lang="de-DE" dirty="0"/>
              <a:t>: EL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B25C187-8EA8-4FA2-BF97-16AD290E2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4" y="1825625"/>
            <a:ext cx="10016912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815E52-A24E-4D4A-B97F-D24F435A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12ABD9-854E-4CF4-89F7-E4B1F0D16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29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23E2C01-705C-494A-9656-A0D253AEECBC}"/>
              </a:ext>
            </a:extLst>
          </p:cNvPr>
          <p:cNvSpPr txBox="1"/>
          <p:nvPr/>
        </p:nvSpPr>
        <p:spPr>
          <a:xfrm>
            <a:off x="97654" y="6356350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9EDF775-CE93-4A55-A598-BA396566286D}"/>
              </a:ext>
            </a:extLst>
          </p:cNvPr>
          <p:cNvSpPr txBox="1"/>
          <p:nvPr/>
        </p:nvSpPr>
        <p:spPr>
          <a:xfrm>
            <a:off x="580747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SDT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743E558-05FB-4D4C-BCA3-D0106517C6FF}"/>
              </a:ext>
            </a:extLst>
          </p:cNvPr>
          <p:cNvSpPr txBox="1"/>
          <p:nvPr/>
        </p:nvSpPr>
        <p:spPr>
          <a:xfrm>
            <a:off x="1095652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TDT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F8B89D5-3F1F-4773-BB04-137F2F6083ED}"/>
              </a:ext>
            </a:extLst>
          </p:cNvPr>
          <p:cNvSpPr txBox="1"/>
          <p:nvPr/>
        </p:nvSpPr>
        <p:spPr>
          <a:xfrm>
            <a:off x="1622484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QDT</a:t>
            </a:r>
          </a:p>
        </p:txBody>
      </p:sp>
    </p:spTree>
    <p:extLst>
      <p:ext uri="{BB962C8B-B14F-4D97-AF65-F5344CB8AC3E}">
        <p14:creationId xmlns:p14="http://schemas.microsoft.com/office/powerpoint/2010/main" val="3661391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9AA99E-596D-49BA-94BA-8B645390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&amp; State of knowledge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8D642-FB3F-4F09-BD05-56D3C943D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DT (SDT) are excited mainly by absorption of water vapor (</a:t>
            </a:r>
            <a:r>
              <a:rPr lang="en-US" dirty="0" err="1"/>
              <a:t>ozon</a:t>
            </a:r>
            <a:r>
              <a:rPr lang="en-US" dirty="0"/>
              <a:t>) in the troposphere (stratosphere)</a:t>
            </a:r>
          </a:p>
          <a:p>
            <a:r>
              <a:rPr lang="de-DE" dirty="0"/>
              <a:t>Latent </a:t>
            </a:r>
            <a:r>
              <a:rPr lang="de-DE" dirty="0" err="1"/>
              <a:t>heat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Forces </a:t>
            </a:r>
            <a:r>
              <a:rPr lang="de-DE" dirty="0" err="1"/>
              <a:t>nonmigrating</a:t>
            </a:r>
            <a:r>
              <a:rPr lang="de-DE" dirty="0"/>
              <a:t> </a:t>
            </a:r>
            <a:r>
              <a:rPr lang="de-DE" dirty="0" err="1"/>
              <a:t>tidal</a:t>
            </a:r>
            <a:r>
              <a:rPr lang="de-DE" dirty="0"/>
              <a:t> </a:t>
            </a:r>
            <a:r>
              <a:rPr lang="de-DE" dirty="0" err="1"/>
              <a:t>modes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propagate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atmosphere</a:t>
            </a:r>
            <a:r>
              <a:rPr lang="de-DE" dirty="0"/>
              <a:t> </a:t>
            </a:r>
            <a:r>
              <a:rPr lang="en-US" i="1" dirty="0"/>
              <a:t>(</a:t>
            </a:r>
            <a:r>
              <a:rPr lang="en-US" i="1" dirty="0">
                <a:solidFill>
                  <a:srgbClr val="1A1A1A"/>
                </a:solidFill>
                <a:latin typeface="Merriweather"/>
              </a:rPr>
              <a:t>Williams &amp; Avery 1996</a:t>
            </a:r>
            <a:r>
              <a:rPr lang="en-US" i="1" dirty="0"/>
              <a:t>)</a:t>
            </a:r>
            <a:endParaRPr lang="de-DE" i="1" dirty="0"/>
          </a:p>
          <a:p>
            <a:pPr lvl="1"/>
            <a:r>
              <a:rPr lang="de-DE" dirty="0" err="1"/>
              <a:t>Forcing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tides</a:t>
            </a:r>
            <a:r>
              <a:rPr lang="de-DE" dirty="0"/>
              <a:t> </a:t>
            </a:r>
            <a:r>
              <a:rPr lang="en-US" i="1" dirty="0"/>
              <a:t>(</a:t>
            </a:r>
            <a:r>
              <a:rPr lang="en-US" i="1" dirty="0">
                <a:solidFill>
                  <a:srgbClr val="1A1A1A"/>
                </a:solidFill>
                <a:latin typeface="Merriweather"/>
              </a:rPr>
              <a:t>Forbes et al. 1997, Zhang et al. 2006</a:t>
            </a:r>
            <a:r>
              <a:rPr lang="en-US" i="1" dirty="0"/>
              <a:t>)</a:t>
            </a:r>
            <a:endParaRPr lang="de-DE" i="1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Variations most apparent at 80 and 150 km height with amplitude variations of 10 - 20 m/s and 5 - 15 K for DT/SDT </a:t>
            </a:r>
            <a:r>
              <a:rPr lang="en-US" i="1" dirty="0"/>
              <a:t>(</a:t>
            </a:r>
            <a:r>
              <a:rPr lang="en-US" i="1" dirty="0">
                <a:solidFill>
                  <a:srgbClr val="1A1A1A"/>
                </a:solidFill>
                <a:latin typeface="Merriweather"/>
              </a:rPr>
              <a:t>Hagan et al. 2002</a:t>
            </a:r>
            <a:r>
              <a:rPr lang="en-US" i="1" dirty="0"/>
              <a:t>)</a:t>
            </a:r>
          </a:p>
          <a:p>
            <a:pPr lvl="1"/>
            <a:r>
              <a:rPr lang="en-US" dirty="0"/>
              <a:t>Nonmigrating components can vary </a:t>
            </a:r>
            <a:r>
              <a:rPr lang="en-US" i="1" dirty="0"/>
              <a:t>(</a:t>
            </a:r>
            <a:r>
              <a:rPr lang="en-US" i="1" dirty="0">
                <a:solidFill>
                  <a:srgbClr val="1A1A1A"/>
                </a:solidFill>
                <a:latin typeface="Merriweather"/>
              </a:rPr>
              <a:t>Hagan et al. 2002</a:t>
            </a:r>
            <a:r>
              <a:rPr lang="en-US" i="1" dirty="0"/>
              <a:t>) </a:t>
            </a:r>
          </a:p>
          <a:p>
            <a:r>
              <a:rPr lang="en-US" dirty="0"/>
              <a:t>Solar heating and latent heat release contributions are comparable in production of atmospheric tides </a:t>
            </a:r>
            <a:r>
              <a:rPr lang="en-US" i="1" dirty="0"/>
              <a:t>(</a:t>
            </a:r>
            <a:r>
              <a:rPr lang="en-US" i="1" dirty="0">
                <a:solidFill>
                  <a:srgbClr val="1A1A1A"/>
                </a:solidFill>
                <a:latin typeface="Merriweather"/>
              </a:rPr>
              <a:t>Williams &amp; Avery 1996</a:t>
            </a:r>
            <a:r>
              <a:rPr lang="en-US" i="1" dirty="0"/>
              <a:t>)</a:t>
            </a:r>
          </a:p>
          <a:p>
            <a:r>
              <a:rPr lang="de-DE" dirty="0"/>
              <a:t>Variation </a:t>
            </a:r>
            <a:r>
              <a:rPr lang="de-DE" dirty="0" err="1"/>
              <a:t>of</a:t>
            </a:r>
            <a:r>
              <a:rPr lang="de-DE" dirty="0"/>
              <a:t> latent </a:t>
            </a:r>
            <a:r>
              <a:rPr lang="en-GB" dirty="0"/>
              <a:t>heat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on </a:t>
            </a:r>
            <a:r>
              <a:rPr lang="de-DE" dirty="0" err="1"/>
              <a:t>tides</a:t>
            </a:r>
            <a:r>
              <a:rPr lang="de-DE" dirty="0"/>
              <a:t> </a:t>
            </a:r>
            <a:r>
              <a:rPr lang="de-DE" i="1" dirty="0"/>
              <a:t>(</a:t>
            </a:r>
            <a:r>
              <a:rPr lang="en-US" i="1" dirty="0">
                <a:solidFill>
                  <a:srgbClr val="1A1A1A"/>
                </a:solidFill>
                <a:latin typeface="Merriweather"/>
              </a:rPr>
              <a:t>Hamilton 1981, Williams &amp; Avery 1996, Forbes et al. 1997, Hagan et al. 2002</a:t>
            </a:r>
            <a:r>
              <a:rPr lang="de-DE" i="1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429F35-DC6C-41AE-ABFA-1002CF663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96ED53-77B8-4547-B4B2-7F54F1F1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991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DF35A-C57F-4010-9B58-DA8945B3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Geopotential </a:t>
            </a:r>
            <a:r>
              <a:rPr lang="de-DE" dirty="0" err="1"/>
              <a:t>height</a:t>
            </a:r>
            <a:r>
              <a:rPr lang="de-DE" dirty="0"/>
              <a:t>: EL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D6CE91D-25C5-42DA-8DEB-97600BE87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53" y="1825625"/>
            <a:ext cx="10019093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815E52-A24E-4D4A-B97F-D24F435A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12ABD9-854E-4CF4-89F7-E4B1F0D16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30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D3846D7-23CC-46ED-B092-08319648B551}"/>
              </a:ext>
            </a:extLst>
          </p:cNvPr>
          <p:cNvSpPr txBox="1"/>
          <p:nvPr/>
        </p:nvSpPr>
        <p:spPr>
          <a:xfrm>
            <a:off x="97654" y="6356350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6C366-DD68-41FA-A3F9-FE70B3BAE601}"/>
              </a:ext>
            </a:extLst>
          </p:cNvPr>
          <p:cNvSpPr txBox="1"/>
          <p:nvPr/>
        </p:nvSpPr>
        <p:spPr>
          <a:xfrm>
            <a:off x="580747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SDT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1DC23B2-8A02-480C-8CDF-428A77E7541F}"/>
              </a:ext>
            </a:extLst>
          </p:cNvPr>
          <p:cNvSpPr txBox="1"/>
          <p:nvPr/>
        </p:nvSpPr>
        <p:spPr>
          <a:xfrm>
            <a:off x="1095652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TDT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76E6803-4C31-46C0-9E74-A18B641F5A17}"/>
              </a:ext>
            </a:extLst>
          </p:cNvPr>
          <p:cNvSpPr txBox="1"/>
          <p:nvPr/>
        </p:nvSpPr>
        <p:spPr>
          <a:xfrm>
            <a:off x="1622484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QDT</a:t>
            </a:r>
          </a:p>
        </p:txBody>
      </p:sp>
    </p:spTree>
    <p:extLst>
      <p:ext uri="{BB962C8B-B14F-4D97-AF65-F5344CB8AC3E}">
        <p14:creationId xmlns:p14="http://schemas.microsoft.com/office/powerpoint/2010/main" val="1953421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DF35A-C57F-4010-9B58-DA8945B3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Geopotential </a:t>
            </a:r>
            <a:r>
              <a:rPr lang="de-DE" dirty="0" err="1"/>
              <a:t>height</a:t>
            </a:r>
            <a:r>
              <a:rPr lang="de-DE" dirty="0"/>
              <a:t>: EL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BA9E6BB-7DB1-42C2-ADDF-5994EB215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77" y="1825625"/>
            <a:ext cx="10015246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815E52-A24E-4D4A-B97F-D24F435A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12ABD9-854E-4CF4-89F7-E4B1F0D16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31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DD0E36-E0F3-4D37-95B8-5CEEB1526719}"/>
              </a:ext>
            </a:extLst>
          </p:cNvPr>
          <p:cNvSpPr txBox="1"/>
          <p:nvPr/>
        </p:nvSpPr>
        <p:spPr>
          <a:xfrm>
            <a:off x="97654" y="6356350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A65A38-C90A-407F-A64B-700031AA7793}"/>
              </a:ext>
            </a:extLst>
          </p:cNvPr>
          <p:cNvSpPr txBox="1"/>
          <p:nvPr/>
        </p:nvSpPr>
        <p:spPr>
          <a:xfrm>
            <a:off x="580747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SDT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06C661A-E138-472A-8AAB-5D4C8C558764}"/>
              </a:ext>
            </a:extLst>
          </p:cNvPr>
          <p:cNvSpPr txBox="1"/>
          <p:nvPr/>
        </p:nvSpPr>
        <p:spPr>
          <a:xfrm>
            <a:off x="1095652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TDT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7E8D88-7A8C-4E40-8BC6-E85A7004DFBA}"/>
              </a:ext>
            </a:extLst>
          </p:cNvPr>
          <p:cNvSpPr txBox="1"/>
          <p:nvPr/>
        </p:nvSpPr>
        <p:spPr>
          <a:xfrm>
            <a:off x="1622484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QDT</a:t>
            </a:r>
          </a:p>
        </p:txBody>
      </p:sp>
    </p:spTree>
    <p:extLst>
      <p:ext uri="{BB962C8B-B14F-4D97-AF65-F5344CB8AC3E}">
        <p14:creationId xmlns:p14="http://schemas.microsoft.com/office/powerpoint/2010/main" val="1151801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DF35A-C57F-4010-9B58-DA8945B3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Geopotential </a:t>
            </a:r>
            <a:r>
              <a:rPr lang="de-DE" dirty="0" err="1"/>
              <a:t>height</a:t>
            </a:r>
            <a:r>
              <a:rPr lang="de-DE" dirty="0"/>
              <a:t>: EL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C28FE12-B61D-42FA-873A-D9F1ED3A0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44" y="1825625"/>
            <a:ext cx="10024111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815E52-A24E-4D4A-B97F-D24F435A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12ABD9-854E-4CF4-89F7-E4B1F0D16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32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73F6F45-2B68-49D1-B416-0C9E7351434F}"/>
              </a:ext>
            </a:extLst>
          </p:cNvPr>
          <p:cNvSpPr txBox="1"/>
          <p:nvPr/>
        </p:nvSpPr>
        <p:spPr>
          <a:xfrm>
            <a:off x="97654" y="6356350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9294D21-CD5D-4E66-801E-5E86EAFCBC42}"/>
              </a:ext>
            </a:extLst>
          </p:cNvPr>
          <p:cNvSpPr txBox="1"/>
          <p:nvPr/>
        </p:nvSpPr>
        <p:spPr>
          <a:xfrm>
            <a:off x="580747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SDT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387D871-0E69-4468-9BFD-D2B838121821}"/>
              </a:ext>
            </a:extLst>
          </p:cNvPr>
          <p:cNvSpPr txBox="1"/>
          <p:nvPr/>
        </p:nvSpPr>
        <p:spPr>
          <a:xfrm>
            <a:off x="1095652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TDT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EE5778F-BF61-4231-9569-3EEC86BEBD2B}"/>
              </a:ext>
            </a:extLst>
          </p:cNvPr>
          <p:cNvSpPr txBox="1"/>
          <p:nvPr/>
        </p:nvSpPr>
        <p:spPr>
          <a:xfrm>
            <a:off x="1622484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QDT</a:t>
            </a:r>
          </a:p>
        </p:txBody>
      </p:sp>
    </p:spTree>
    <p:extLst>
      <p:ext uri="{BB962C8B-B14F-4D97-AF65-F5344CB8AC3E}">
        <p14:creationId xmlns:p14="http://schemas.microsoft.com/office/powerpoint/2010/main" val="2978423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267A69-93C1-4DBF-BC96-1BEF2A49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07" y="607149"/>
            <a:ext cx="3356317" cy="5360426"/>
          </a:xfrm>
        </p:spPr>
        <p:txBody>
          <a:bodyPr>
            <a:normAutofit fontScale="90000"/>
          </a:bodyPr>
          <a:lstStyle/>
          <a:p>
            <a:r>
              <a:rPr lang="de-DE" dirty="0"/>
              <a:t>Phase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El Niño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La Niña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434E788-B52E-4822-B550-A5FB37E62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2531" y="296863"/>
            <a:ext cx="7010389" cy="306387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9C57E0-180D-4AF4-9E40-A7D3FADFC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4A55E5-E79A-4073-85E6-B98AC67C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33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CD49B16-74C2-4B3B-8293-F8847AD52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2768" y="3360738"/>
            <a:ext cx="6989915" cy="305492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EF7902E-C9AF-4850-8801-ACE5F7BDE7F8}"/>
              </a:ext>
            </a:extLst>
          </p:cNvPr>
          <p:cNvSpPr txBox="1"/>
          <p:nvPr/>
        </p:nvSpPr>
        <p:spPr>
          <a:xfrm>
            <a:off x="97654" y="6356350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5708E8-E15A-4E8C-8DAD-37AC17B7801D}"/>
              </a:ext>
            </a:extLst>
          </p:cNvPr>
          <p:cNvSpPr txBox="1"/>
          <p:nvPr/>
        </p:nvSpPr>
        <p:spPr>
          <a:xfrm>
            <a:off x="580747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SDT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661A9F6-58B0-4483-8176-49F827EB0457}"/>
              </a:ext>
            </a:extLst>
          </p:cNvPr>
          <p:cNvSpPr txBox="1"/>
          <p:nvPr/>
        </p:nvSpPr>
        <p:spPr>
          <a:xfrm>
            <a:off x="1095652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TDT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F6BF5-C28E-4984-A0D4-F2F8518AF9F8}"/>
              </a:ext>
            </a:extLst>
          </p:cNvPr>
          <p:cNvSpPr txBox="1"/>
          <p:nvPr/>
        </p:nvSpPr>
        <p:spPr>
          <a:xfrm>
            <a:off x="1622484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QDT</a:t>
            </a:r>
          </a:p>
        </p:txBody>
      </p:sp>
    </p:spTree>
    <p:extLst>
      <p:ext uri="{BB962C8B-B14F-4D97-AF65-F5344CB8AC3E}">
        <p14:creationId xmlns:p14="http://schemas.microsoft.com/office/powerpoint/2010/main" val="4176624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267A69-93C1-4DBF-BC96-1BEF2A49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07" y="607149"/>
            <a:ext cx="3356317" cy="5360426"/>
          </a:xfrm>
        </p:spPr>
        <p:txBody>
          <a:bodyPr>
            <a:normAutofit fontScale="90000"/>
          </a:bodyPr>
          <a:lstStyle/>
          <a:p>
            <a:r>
              <a:rPr lang="de-DE" dirty="0"/>
              <a:t>Phase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El Niño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La Niña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434E788-B52E-4822-B550-A5FB37E62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2531" y="296863"/>
            <a:ext cx="7010389" cy="306387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9C57E0-180D-4AF4-9E40-A7D3FADFC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4A55E5-E79A-4073-85E6-B98AC67C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34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CD49B16-74C2-4B3B-8293-F8847AD52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2768" y="3360738"/>
            <a:ext cx="6989915" cy="305492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464D9E0-6A5D-4525-806E-6CEE61B6B701}"/>
              </a:ext>
            </a:extLst>
          </p:cNvPr>
          <p:cNvSpPr txBox="1"/>
          <p:nvPr/>
        </p:nvSpPr>
        <p:spPr>
          <a:xfrm>
            <a:off x="97654" y="6356350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DCBFA5B-C125-4662-A9DD-AB8ADCF7E3B1}"/>
              </a:ext>
            </a:extLst>
          </p:cNvPr>
          <p:cNvSpPr txBox="1"/>
          <p:nvPr/>
        </p:nvSpPr>
        <p:spPr>
          <a:xfrm>
            <a:off x="580747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SDT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66ECA2-175C-4DA1-9115-8583ABABD837}"/>
              </a:ext>
            </a:extLst>
          </p:cNvPr>
          <p:cNvSpPr txBox="1"/>
          <p:nvPr/>
        </p:nvSpPr>
        <p:spPr>
          <a:xfrm>
            <a:off x="1095652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TDT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9DE649F-DE20-4049-8766-F2141D92CF89}"/>
              </a:ext>
            </a:extLst>
          </p:cNvPr>
          <p:cNvSpPr txBox="1"/>
          <p:nvPr/>
        </p:nvSpPr>
        <p:spPr>
          <a:xfrm>
            <a:off x="1622484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QDT</a:t>
            </a:r>
          </a:p>
        </p:txBody>
      </p:sp>
    </p:spTree>
    <p:extLst>
      <p:ext uri="{BB962C8B-B14F-4D97-AF65-F5344CB8AC3E}">
        <p14:creationId xmlns:p14="http://schemas.microsoft.com/office/powerpoint/2010/main" val="518093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DF35A-C57F-4010-9B58-DA8945B3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</a:t>
            </a:r>
            <a:r>
              <a:rPr lang="de-DE" dirty="0" err="1"/>
              <a:t>of</a:t>
            </a:r>
            <a:r>
              <a:rPr lang="de-DE" dirty="0"/>
              <a:t> zonal wind: 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815E52-A24E-4D4A-B97F-D24F435A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12ABD9-854E-4CF4-89F7-E4B1F0D16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35</a:t>
            </a:fld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45119F2-CA9B-450A-9A89-FB550A6F3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96" y="1825625"/>
            <a:ext cx="9956207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EFA68A-3F28-4D1A-AAE3-58E6CAD7B578}"/>
              </a:ext>
            </a:extLst>
          </p:cNvPr>
          <p:cNvSpPr txBox="1"/>
          <p:nvPr/>
        </p:nvSpPr>
        <p:spPr>
          <a:xfrm>
            <a:off x="97654" y="6356350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EBC502D-366C-4DAB-929E-C8379E960491}"/>
              </a:ext>
            </a:extLst>
          </p:cNvPr>
          <p:cNvSpPr txBox="1"/>
          <p:nvPr/>
        </p:nvSpPr>
        <p:spPr>
          <a:xfrm>
            <a:off x="580747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EAAE78D-42A3-44B6-8153-4982F5411466}"/>
              </a:ext>
            </a:extLst>
          </p:cNvPr>
          <p:cNvSpPr txBox="1"/>
          <p:nvPr/>
        </p:nvSpPr>
        <p:spPr>
          <a:xfrm>
            <a:off x="1095652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TDT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C8B3B4D-01F6-490B-AB83-3796A4C8505D}"/>
              </a:ext>
            </a:extLst>
          </p:cNvPr>
          <p:cNvSpPr txBox="1"/>
          <p:nvPr/>
        </p:nvSpPr>
        <p:spPr>
          <a:xfrm>
            <a:off x="1622484" y="6356350"/>
            <a:ext cx="6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QDT</a:t>
            </a:r>
          </a:p>
        </p:txBody>
      </p:sp>
    </p:spTree>
    <p:extLst>
      <p:ext uri="{BB962C8B-B14F-4D97-AF65-F5344CB8AC3E}">
        <p14:creationId xmlns:p14="http://schemas.microsoft.com/office/powerpoint/2010/main" val="407299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45AC69-8583-46A9-B333-E55F86BE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LH on </a:t>
            </a:r>
            <a:r>
              <a:rPr lang="de-DE" dirty="0" err="1"/>
              <a:t>tides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E65C4-38B2-4BED-A55B-4E299E995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Yes</a:t>
            </a:r>
          </a:p>
          <a:p>
            <a:r>
              <a:rPr lang="en-US" dirty="0"/>
              <a:t>Variations most apparent at 80 and 150 km height with amplitude variations of 10 - 20 m/s and 5 - 15 K for DT/SDT </a:t>
            </a:r>
            <a:r>
              <a:rPr lang="en-US" i="1" dirty="0"/>
              <a:t>(</a:t>
            </a:r>
            <a:r>
              <a:rPr lang="en-US" i="1" dirty="0">
                <a:solidFill>
                  <a:srgbClr val="1A1A1A"/>
                </a:solidFill>
                <a:latin typeface="Merriweather"/>
              </a:rPr>
              <a:t>Hagan et al. 2002</a:t>
            </a:r>
            <a:r>
              <a:rPr lang="en-US" i="1" dirty="0"/>
              <a:t>)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C520C3-9542-4B51-AEAA-F161E3686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B73D0F-BEC3-461B-9CF6-A7B6C4B1F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36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78AC61-743D-4F29-A96B-8AFF96EC1549}"/>
              </a:ext>
            </a:extLst>
          </p:cNvPr>
          <p:cNvSpPr txBox="1"/>
          <p:nvPr/>
        </p:nvSpPr>
        <p:spPr>
          <a:xfrm>
            <a:off x="1597241" y="1820740"/>
            <a:ext cx="3374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, but </a:t>
            </a:r>
            <a:r>
              <a:rPr lang="de-DE" sz="2800" dirty="0" err="1"/>
              <a:t>small</a:t>
            </a:r>
            <a:r>
              <a:rPr lang="de-DE" sz="2800" dirty="0"/>
              <a:t> </a:t>
            </a:r>
            <a:r>
              <a:rPr lang="de-DE" sz="2800" dirty="0" err="1"/>
              <a:t>effect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40052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77D249-D06F-40ED-8151-F7010C63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748590-F4CC-4404-98C6-6343A2D15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Amplitudes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tide</a:t>
            </a:r>
            <a:endParaRPr lang="de-DE" dirty="0"/>
          </a:p>
          <a:p>
            <a:r>
              <a:rPr lang="de-DE" dirty="0"/>
              <a:t>Latent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increases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amplitude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tides</a:t>
            </a:r>
            <a:r>
              <a:rPr lang="de-DE" dirty="0"/>
              <a:t> </a:t>
            </a:r>
            <a:r>
              <a:rPr lang="de-DE" dirty="0" err="1"/>
              <a:t>overall</a:t>
            </a:r>
            <a:endParaRPr lang="de-DE" dirty="0"/>
          </a:p>
          <a:p>
            <a:pPr lvl="1"/>
            <a:r>
              <a:rPr lang="de-DE" dirty="0"/>
              <a:t>Small </a:t>
            </a:r>
            <a:r>
              <a:rPr lang="de-DE" dirty="0" err="1"/>
              <a:t>effect</a:t>
            </a:r>
            <a:r>
              <a:rPr lang="de-DE" dirty="0"/>
              <a:t> in MUAM</a:t>
            </a:r>
          </a:p>
          <a:p>
            <a:pPr lvl="1"/>
            <a:r>
              <a:rPr lang="de-DE" dirty="0" err="1"/>
              <a:t>Biggest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alternate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DT/SDT/TDT/QDT</a:t>
            </a:r>
          </a:p>
          <a:p>
            <a:r>
              <a:rPr lang="de-DE" dirty="0" err="1"/>
              <a:t>Negletable</a:t>
            </a:r>
            <a:r>
              <a:rPr lang="de-DE" dirty="0"/>
              <a:t> </a:t>
            </a:r>
            <a:r>
              <a:rPr lang="de-DE" dirty="0" err="1"/>
              <a:t>phase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pPr lvl="1"/>
            <a:r>
              <a:rPr lang="de-DE" dirty="0" err="1"/>
              <a:t>Tides</a:t>
            </a:r>
            <a:r>
              <a:rPr lang="de-DE" dirty="0"/>
              <a:t> </a:t>
            </a:r>
            <a:r>
              <a:rPr lang="de-DE" dirty="0" err="1"/>
              <a:t>remain</a:t>
            </a:r>
            <a:r>
              <a:rPr lang="de-DE" dirty="0"/>
              <a:t>, but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slighty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amplitudes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AF6F81-BB1D-456B-B958-FAFFC898A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219D40-2C15-4980-8184-823141BD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16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452536-0C06-4857-87D8-AF5B70C9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9E1DD8-9A9F-41D5-8E3A-3B8769DC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b="0" i="0" dirty="0">
                <a:solidFill>
                  <a:srgbClr val="1A1A1A"/>
                </a:solidFill>
                <a:effectLst/>
                <a:latin typeface="Merriweather"/>
              </a:rPr>
              <a:t>El Nino </a:t>
            </a:r>
            <a:r>
              <a:rPr lang="en-US" b="0" i="0" dirty="0" err="1">
                <a:solidFill>
                  <a:srgbClr val="1A1A1A"/>
                </a:solidFill>
                <a:effectLst/>
                <a:latin typeface="Merriweather"/>
              </a:rPr>
              <a:t>Infoseite</a:t>
            </a:r>
            <a:r>
              <a:rPr lang="en-US" b="0" i="0" dirty="0">
                <a:solidFill>
                  <a:srgbClr val="1A1A1A"/>
                </a:solidFill>
                <a:effectLst/>
                <a:latin typeface="Merriweather"/>
              </a:rPr>
              <a:t> </a:t>
            </a:r>
            <a:r>
              <a:rPr lang="en-US" b="0" i="0" dirty="0" err="1">
                <a:solidFill>
                  <a:srgbClr val="1A1A1A"/>
                </a:solidFill>
                <a:effectLst/>
                <a:latin typeface="Merriweather"/>
              </a:rPr>
              <a:t>zur</a:t>
            </a:r>
            <a:r>
              <a:rPr lang="en-US" b="0" i="0" dirty="0">
                <a:solidFill>
                  <a:srgbClr val="1A1A1A"/>
                </a:solidFill>
                <a:effectLst/>
                <a:latin typeface="Merriweather"/>
              </a:rPr>
              <a:t> </a:t>
            </a:r>
            <a:r>
              <a:rPr lang="en-US" b="0" i="0" dirty="0" err="1">
                <a:solidFill>
                  <a:srgbClr val="1A1A1A"/>
                </a:solidFill>
                <a:effectLst/>
                <a:latin typeface="Merriweather"/>
              </a:rPr>
              <a:t>Klimaanomalie</a:t>
            </a:r>
            <a:r>
              <a:rPr lang="en-US" b="0" i="0" dirty="0">
                <a:solidFill>
                  <a:srgbClr val="1A1A1A"/>
                </a:solidFill>
                <a:effectLst/>
                <a:latin typeface="Merriweather"/>
              </a:rPr>
              <a:t> </a:t>
            </a:r>
            <a:r>
              <a:rPr lang="en-US" b="0" i="0" dirty="0" err="1">
                <a:solidFill>
                  <a:srgbClr val="1A1A1A"/>
                </a:solidFill>
                <a:effectLst/>
                <a:latin typeface="Merriweather"/>
              </a:rPr>
              <a:t>im</a:t>
            </a:r>
            <a:r>
              <a:rPr lang="en-US" b="0" i="0" dirty="0">
                <a:solidFill>
                  <a:srgbClr val="1A1A1A"/>
                </a:solidFill>
                <a:effectLst/>
                <a:latin typeface="Merriweather"/>
              </a:rPr>
              <a:t> </a:t>
            </a:r>
            <a:r>
              <a:rPr lang="en-US" b="0" i="0" dirty="0" err="1">
                <a:solidFill>
                  <a:srgbClr val="1A1A1A"/>
                </a:solidFill>
                <a:effectLst/>
                <a:latin typeface="Merriweather"/>
              </a:rPr>
              <a:t>Pazifik</a:t>
            </a:r>
            <a:r>
              <a:rPr lang="en-US" b="0" i="0" dirty="0">
                <a:solidFill>
                  <a:srgbClr val="1A1A1A"/>
                </a:solidFill>
                <a:effectLst/>
                <a:latin typeface="Merriweather"/>
              </a:rPr>
              <a:t>, </a:t>
            </a:r>
            <a:r>
              <a:rPr lang="de-DE" dirty="0">
                <a:hlinkClick r:id="rId2"/>
              </a:rPr>
              <a:t>http://www.elnino.info/k1.php</a:t>
            </a:r>
            <a:r>
              <a:rPr lang="de-DE" dirty="0"/>
              <a:t>, Kapitel 1, Zugriff: 28.01.2021</a:t>
            </a:r>
            <a:endParaRPr lang="en-US" b="0" i="0" dirty="0">
              <a:solidFill>
                <a:srgbClr val="1A1A1A"/>
              </a:solidFill>
              <a:effectLst/>
              <a:latin typeface="Merriweather"/>
            </a:endParaRP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Merriweather"/>
              </a:rPr>
              <a:t>Forbes, J. M., Hagan, M. E., Zhang, X., &amp; Hamilton, K. (1997, October). Upper atmosphere tidal oscillations due to latent heat release in the tropical troposphere. In Annales </a:t>
            </a:r>
            <a:r>
              <a:rPr lang="en-US" b="0" i="0" dirty="0" err="1">
                <a:solidFill>
                  <a:srgbClr val="1A1A1A"/>
                </a:solidFill>
                <a:effectLst/>
                <a:latin typeface="Merriweather"/>
              </a:rPr>
              <a:t>Geophysicae</a:t>
            </a:r>
            <a:r>
              <a:rPr lang="en-US" b="0" i="0" dirty="0">
                <a:solidFill>
                  <a:srgbClr val="1A1A1A"/>
                </a:solidFill>
                <a:effectLst/>
                <a:latin typeface="Merriweather"/>
              </a:rPr>
              <a:t> (Vol. 15, No. 9, pp. 1165-1175). Springer-Verlag.</a:t>
            </a:r>
          </a:p>
          <a:p>
            <a:r>
              <a:rPr lang="en-US" b="0" i="0" dirty="0" err="1">
                <a:solidFill>
                  <a:srgbClr val="1A1A1A"/>
                </a:solidFill>
                <a:effectLst/>
                <a:latin typeface="Merriweather"/>
              </a:rPr>
              <a:t>Gurubaran</a:t>
            </a:r>
            <a:r>
              <a:rPr lang="en-US" b="0" i="0" dirty="0">
                <a:solidFill>
                  <a:srgbClr val="1A1A1A"/>
                </a:solidFill>
                <a:effectLst/>
                <a:latin typeface="Merriweather"/>
              </a:rPr>
              <a:t>, S. Understanding Atmospheric Tides: Challenges to Middle Atmospheric </a:t>
            </a:r>
            <a:r>
              <a:rPr lang="en-US" b="0" i="0" dirty="0" err="1">
                <a:solidFill>
                  <a:srgbClr val="1A1A1A"/>
                </a:solidFill>
                <a:effectLst/>
                <a:latin typeface="Merriweather"/>
              </a:rPr>
              <a:t>Dynamicists</a:t>
            </a:r>
            <a:r>
              <a:rPr lang="en-US" b="0" i="0" dirty="0">
                <a:solidFill>
                  <a:srgbClr val="1A1A1A"/>
                </a:solidFill>
                <a:effectLst/>
                <a:latin typeface="Merriweather"/>
              </a:rPr>
              <a:t>.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Merriweather"/>
              </a:rPr>
              <a:t>Hagan, M. E., &amp; Forbes, J. M. (2002). Migrating and nonmigrating diurnal tides in the middle and upper atmosphere excited by tropospheric latent heat release. Journal of Geophysical Research: Atmospheres, 107(D24), ACL-6.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Merriweather"/>
              </a:rPr>
              <a:t>Hagan, M. E., &amp; Forbes, J. M. (2003). Migrating and nonmigrating semidiurnal tides in the upper atmosphere excited by tropospheric latent heat release. Journal of Geophysical Research: Space Physics, 108(A2).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Merriweather"/>
              </a:rPr>
              <a:t>Hamilton, K. (1981): “Latent heat release as a possible forcing mechanism for atmospheric tides”-volume 109. Monthly Weather Review. pages 3 – 17.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Merriweather"/>
              </a:rPr>
              <a:t>Lilienthal, F.: Analysis of the Forcing Mechanisms of the Terdiurnal Solar Tide in the Middle Atmosphere, Dissertation, Universität Leipzig, 167, 2019.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Merriweather"/>
              </a:rPr>
              <a:t>Long-term mean precipitation by month gif, </a:t>
            </a:r>
            <a:r>
              <a:rPr lang="en-US" b="0" i="0" dirty="0">
                <a:solidFill>
                  <a:srgbClr val="1A1A1A"/>
                </a:solidFill>
                <a:effectLst/>
                <a:latin typeface="Merriweather"/>
                <a:hlinkClick r:id="rId3"/>
              </a:rPr>
              <a:t>https://en.wikipedia.org/wiki/Precipitation</a:t>
            </a:r>
            <a:r>
              <a:rPr lang="en-US" b="0" i="0" dirty="0">
                <a:solidFill>
                  <a:srgbClr val="1A1A1A"/>
                </a:solidFill>
                <a:effectLst/>
                <a:latin typeface="Merriweather"/>
              </a:rPr>
              <a:t>, </a:t>
            </a:r>
            <a:r>
              <a:rPr lang="en-US" b="0" i="0" dirty="0" err="1">
                <a:solidFill>
                  <a:srgbClr val="1A1A1A"/>
                </a:solidFill>
                <a:effectLst/>
                <a:latin typeface="Merriweather"/>
              </a:rPr>
              <a:t>Zugriff</a:t>
            </a:r>
            <a:r>
              <a:rPr lang="en-US" b="0" i="0" dirty="0">
                <a:solidFill>
                  <a:srgbClr val="1A1A1A"/>
                </a:solidFill>
                <a:effectLst/>
                <a:latin typeface="Merriweather"/>
              </a:rPr>
              <a:t>: 28.01.2021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Merriweather"/>
              </a:rPr>
              <a:t>Stull, R. (2017): “</a:t>
            </a:r>
            <a:r>
              <a:rPr lang="en-US" b="0" i="0" u="none" strike="noStrike" dirty="0">
                <a:solidFill>
                  <a:srgbClr val="007ACC"/>
                </a:solidFill>
                <a:effectLst/>
                <a:latin typeface="Merriweather"/>
                <a:hlinkClick r:id="rId4"/>
              </a:rPr>
              <a:t>Practical Meteorology: An Algebra-based Survey of Atmospheric Science</a:t>
            </a:r>
            <a:r>
              <a:rPr lang="en-US" b="0" i="0" dirty="0">
                <a:solidFill>
                  <a:srgbClr val="1A1A1A"/>
                </a:solidFill>
                <a:effectLst/>
                <a:latin typeface="Merriweather"/>
              </a:rPr>
              <a:t>” -version 1.02b. University of British Columbia. 940 pages.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Merriweather"/>
              </a:rPr>
              <a:t>Williams, C. R., &amp; Avery, S. K. (1996). Diurnal nonmigrating tidal oscillations forced by deep convective clouds. Journal of Geophysical Research: Atmospheres, 101(D2), 4079-4091.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Merriweather"/>
              </a:rPr>
              <a:t>Zhang, X., Forbes, J. M., Hagan, M. E., Russell III, J. M., Palo, S. E., Mertens, C. J., &amp; </a:t>
            </a:r>
            <a:r>
              <a:rPr lang="en-US" b="0" i="0" dirty="0" err="1">
                <a:solidFill>
                  <a:srgbClr val="1A1A1A"/>
                </a:solidFill>
                <a:effectLst/>
                <a:latin typeface="Merriweather"/>
              </a:rPr>
              <a:t>Mlynczak</a:t>
            </a:r>
            <a:r>
              <a:rPr lang="en-US" b="0" i="0" dirty="0">
                <a:solidFill>
                  <a:srgbClr val="1A1A1A"/>
                </a:solidFill>
                <a:effectLst/>
                <a:latin typeface="Merriweather"/>
              </a:rPr>
              <a:t>, M. G. (2006). Monthly tidal temperatures 20–120 km from TIMED/SABER. Journal of Geophysical Research: Space Physics, 111(A10).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6AF57C-69BC-4239-87FE-13826E475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8B004A-1808-46A4-BE4E-6C49F74C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99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50D5E-F479-4320-95EF-AD182F84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Basics: Latent </a:t>
            </a:r>
            <a:r>
              <a:rPr lang="de-DE" dirty="0" err="1"/>
              <a:t>heat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08AC1E-2D68-47BB-97C0-2A44B3397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2698" cy="4351338"/>
          </a:xfrm>
        </p:spPr>
        <p:txBody>
          <a:bodyPr/>
          <a:lstStyle/>
          <a:p>
            <a:r>
              <a:rPr lang="en-US" dirty="0"/>
              <a:t>Heat of transformation consumed or released during the change of aggregate states </a:t>
            </a:r>
          </a:p>
          <a:p>
            <a:pPr lvl="1"/>
            <a:r>
              <a:rPr lang="de-DE" dirty="0"/>
              <a:t>Heat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evaporation</a:t>
            </a:r>
            <a:r>
              <a:rPr lang="de-DE" dirty="0"/>
              <a:t>/</a:t>
            </a:r>
            <a:r>
              <a:rPr lang="de-DE" dirty="0" err="1"/>
              <a:t>condensation</a:t>
            </a:r>
            <a:r>
              <a:rPr lang="de-DE" dirty="0"/>
              <a:t> </a:t>
            </a:r>
            <a:r>
              <a:rPr lang="en-US" dirty="0"/>
              <a:t>(liquid </a:t>
            </a:r>
            <a:r>
              <a:rPr lang="en-US" dirty="0">
                <a:sym typeface="Wingdings" panose="05000000000000000000" pitchFamily="2" charset="2"/>
              </a:rPr>
              <a:t>↔</a:t>
            </a:r>
            <a:r>
              <a:rPr lang="en-US" dirty="0"/>
              <a:t> gas)</a:t>
            </a:r>
          </a:p>
          <a:p>
            <a:pPr lvl="1"/>
            <a:r>
              <a:rPr lang="en-US" dirty="0"/>
              <a:t>Heat of melting/freezing (solid </a:t>
            </a:r>
            <a:r>
              <a:rPr lang="en-US" dirty="0">
                <a:sym typeface="Wingdings" panose="05000000000000000000" pitchFamily="2" charset="2"/>
              </a:rPr>
              <a:t>↔ liquid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Heat of deposition/sublimation (gas</a:t>
            </a:r>
            <a:r>
              <a:rPr lang="en-US" dirty="0">
                <a:sym typeface="Wingdings" panose="05000000000000000000" pitchFamily="2" charset="2"/>
              </a:rPr>
              <a:t> ↔</a:t>
            </a:r>
            <a:r>
              <a:rPr lang="en-US" dirty="0"/>
              <a:t> solid)</a:t>
            </a:r>
          </a:p>
          <a:p>
            <a:endParaRPr lang="en-US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541AC5-83BA-49D5-BAF4-47FE936A1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E49FC2-71A4-4CBD-8A73-67BDA928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4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028CE7F-31DA-41CA-A8F8-CAFD26C7E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98" y="362416"/>
            <a:ext cx="6130459" cy="613045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800F509-E602-4C82-9931-A6755DC50DD5}"/>
              </a:ext>
            </a:extLst>
          </p:cNvPr>
          <p:cNvSpPr txBox="1"/>
          <p:nvPr/>
        </p:nvSpPr>
        <p:spPr>
          <a:xfrm>
            <a:off x="10840179" y="6261913"/>
            <a:ext cx="931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Stull</a:t>
            </a:r>
            <a:r>
              <a:rPr lang="de-DE" sz="1200" dirty="0"/>
              <a:t>, 2017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47669F1-40E0-422E-9817-FC92EDC8D61C}"/>
              </a:ext>
            </a:extLst>
          </p:cNvPr>
          <p:cNvSpPr/>
          <p:nvPr/>
        </p:nvSpPr>
        <p:spPr>
          <a:xfrm>
            <a:off x="8028264" y="1468073"/>
            <a:ext cx="2952925" cy="1493241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20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AC823-6969-4444-9610-C68D605B3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Basics: Latent </a:t>
            </a:r>
            <a:r>
              <a:rPr lang="de-DE" dirty="0" err="1"/>
              <a:t>heat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0A35C0-A6E2-436F-A5D0-9D8CAAF1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Convective precipitation (in clouds under deep convection) is prevailing source of humidity in the tropical and subtropical troposphere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Water vapor condensation/evaporation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M</a:t>
            </a:r>
            <a:r>
              <a:rPr lang="en-US" dirty="0"/>
              <a:t>ain source of latent heat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CDE2F2-18E0-4753-9248-98222F5FA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03145A-6E20-46F5-9A20-232D1905F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42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50AF6-456D-481A-ABEE-3AC2008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Solar </a:t>
            </a:r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tides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BBD711-71F9-4C55-B777-5011B415A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29418" cy="4351338"/>
          </a:xfrm>
        </p:spPr>
        <p:txBody>
          <a:bodyPr/>
          <a:lstStyle/>
          <a:p>
            <a:r>
              <a:rPr lang="de-DE" dirty="0"/>
              <a:t>Fourier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harmonic</a:t>
            </a:r>
            <a:r>
              <a:rPr lang="de-DE" dirty="0"/>
              <a:t> </a:t>
            </a:r>
            <a:r>
              <a:rPr lang="de-DE" dirty="0" err="1"/>
              <a:t>oscillations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periods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24 h (DT), 12 h (SDT), 8 h (TDT), 6 h (QDT, not </a:t>
            </a:r>
            <a:r>
              <a:rPr lang="de-DE" dirty="0" err="1"/>
              <a:t>shown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91A249-4207-4996-98A6-12EAC7E3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B2B8EE-EF48-4E7D-AA4D-9BC9FFAF0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6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3BEA72E-E0E9-464B-A69E-DFFA3DB59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30" y="1333268"/>
            <a:ext cx="6595966" cy="445932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4673E09-9328-417C-A81C-63F7CFF78ABC}"/>
              </a:ext>
            </a:extLst>
          </p:cNvPr>
          <p:cNvSpPr txBox="1"/>
          <p:nvPr/>
        </p:nvSpPr>
        <p:spPr>
          <a:xfrm>
            <a:off x="8266651" y="5797474"/>
            <a:ext cx="3431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For</a:t>
            </a:r>
            <a:r>
              <a:rPr lang="de-DE" sz="1200" dirty="0"/>
              <a:t> 2.5° </a:t>
            </a:r>
            <a:r>
              <a:rPr lang="de-DE" sz="1200" dirty="0" err="1"/>
              <a:t>north</a:t>
            </a:r>
            <a:r>
              <a:rPr lang="de-DE" sz="1200" dirty="0"/>
              <a:t> in 50 km </a:t>
            </a:r>
            <a:r>
              <a:rPr lang="de-DE" sz="1200" dirty="0" err="1"/>
              <a:t>height</a:t>
            </a:r>
            <a:r>
              <a:rPr lang="de-DE" sz="1200" dirty="0"/>
              <a:t> </a:t>
            </a:r>
            <a:r>
              <a:rPr lang="de-DE" sz="1200" dirty="0" err="1"/>
              <a:t>from</a:t>
            </a:r>
            <a:r>
              <a:rPr lang="de-DE" sz="1200" dirty="0"/>
              <a:t> Lilienthal, 2019</a:t>
            </a:r>
          </a:p>
        </p:txBody>
      </p:sp>
    </p:spTree>
    <p:extLst>
      <p:ext uri="{BB962C8B-B14F-4D97-AF65-F5344CB8AC3E}">
        <p14:creationId xmlns:p14="http://schemas.microsoft.com/office/powerpoint/2010/main" val="294673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EBAAC-DC25-4400-BC74-939B28E1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Basics: </a:t>
            </a:r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tides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54D39B-A530-47B2-84CF-83685F20B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mechanism for transporting energy from the lower atmosphere into the upper atmosphere</a:t>
            </a:r>
          </a:p>
          <a:p>
            <a:r>
              <a:rPr lang="en-US" dirty="0"/>
              <a:t>Density varies significantly with height </a:t>
            </a:r>
            <a:r>
              <a:rPr lang="en-US" dirty="0">
                <a:sym typeface="Wingdings" panose="05000000000000000000" pitchFamily="2" charset="2"/>
              </a:rPr>
              <a:t> kinetic energy must be conserved  increasing amplitudes with height</a:t>
            </a:r>
            <a:endParaRPr lang="de-DE" dirty="0"/>
          </a:p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tides</a:t>
            </a:r>
            <a:r>
              <a:rPr lang="de-DE" dirty="0"/>
              <a:t> </a:t>
            </a:r>
            <a:r>
              <a:rPr lang="de-DE" dirty="0" err="1"/>
              <a:t>excited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Solar </a:t>
            </a:r>
            <a:r>
              <a:rPr lang="de-DE" dirty="0" err="1"/>
              <a:t>heating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(Gravity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moon</a:t>
            </a:r>
            <a:r>
              <a:rPr lang="de-DE" dirty="0"/>
              <a:t>/</a:t>
            </a:r>
            <a:r>
              <a:rPr lang="de-DE" dirty="0" err="1"/>
              <a:t>sun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Non-linear </a:t>
            </a:r>
            <a:r>
              <a:rPr lang="de-DE" dirty="0" err="1"/>
              <a:t>interactions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tides</a:t>
            </a:r>
            <a:r>
              <a:rPr lang="de-DE" dirty="0"/>
              <a:t>/</a:t>
            </a:r>
            <a:r>
              <a:rPr lang="de-DE" dirty="0" err="1"/>
              <a:t>planetary</a:t>
            </a:r>
            <a:r>
              <a:rPr lang="de-DE" dirty="0"/>
              <a:t> </a:t>
            </a:r>
            <a:r>
              <a:rPr lang="de-DE" dirty="0" err="1"/>
              <a:t>waves</a:t>
            </a:r>
            <a:endParaRPr lang="de-DE" dirty="0"/>
          </a:p>
          <a:p>
            <a:pPr lvl="1"/>
            <a:r>
              <a:rPr lang="de-DE" dirty="0"/>
              <a:t>Latent </a:t>
            </a:r>
            <a:r>
              <a:rPr lang="de-DE" dirty="0" err="1"/>
              <a:t>heat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FE5357-D3D1-4DF7-B4BA-3B7207ECA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28939B-2FC0-4CED-A00E-DC7F13EFA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97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FA20B0-6987-43F7-8714-8D382E87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Solar </a:t>
            </a:r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tides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F0B91B-0466-4774-AD75-53D22FA58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= Thermal </a:t>
            </a:r>
            <a:r>
              <a:rPr lang="de-DE" dirty="0" err="1"/>
              <a:t>tides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solar </a:t>
            </a:r>
            <a:r>
              <a:rPr lang="de-DE" dirty="0" err="1"/>
              <a:t>heating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Migrating</a:t>
            </a:r>
            <a:r>
              <a:rPr lang="de-DE" dirty="0"/>
              <a:t> </a:t>
            </a:r>
            <a:r>
              <a:rPr lang="de-DE" dirty="0" err="1"/>
              <a:t>tides</a:t>
            </a:r>
            <a:r>
              <a:rPr lang="de-DE" dirty="0"/>
              <a:t>:</a:t>
            </a:r>
          </a:p>
          <a:p>
            <a:pPr marL="742950" lvl="1" indent="-285750"/>
            <a:r>
              <a:rPr lang="de-DE" dirty="0"/>
              <a:t>Propagate </a:t>
            </a:r>
            <a:r>
              <a:rPr lang="de-DE" dirty="0" err="1"/>
              <a:t>sun</a:t>
            </a:r>
            <a:r>
              <a:rPr lang="de-DE" dirty="0"/>
              <a:t> </a:t>
            </a:r>
            <a:r>
              <a:rPr lang="de-DE" dirty="0" err="1"/>
              <a:t>synchronous</a:t>
            </a:r>
            <a:r>
              <a:rPr lang="de-DE" dirty="0"/>
              <a:t>, </a:t>
            </a:r>
            <a:r>
              <a:rPr lang="en-US" dirty="0"/>
              <a:t>westwards with the apparent motion of the sun</a:t>
            </a:r>
            <a:endParaRPr lang="de-DE" dirty="0"/>
          </a:p>
          <a:p>
            <a:r>
              <a:rPr lang="de-DE" dirty="0"/>
              <a:t>Non-</a:t>
            </a:r>
            <a:r>
              <a:rPr lang="de-DE" dirty="0" err="1"/>
              <a:t>migrating</a:t>
            </a:r>
            <a:r>
              <a:rPr lang="de-DE" dirty="0"/>
              <a:t> </a:t>
            </a:r>
            <a:r>
              <a:rPr lang="de-DE" dirty="0" err="1"/>
              <a:t>tides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Do not </a:t>
            </a:r>
            <a:r>
              <a:rPr lang="de-DE"/>
              <a:t>propagate </a:t>
            </a:r>
            <a:r>
              <a:rPr lang="de-DE" dirty="0" err="1"/>
              <a:t>sun</a:t>
            </a:r>
            <a:r>
              <a:rPr lang="de-DE" dirty="0"/>
              <a:t> </a:t>
            </a:r>
            <a:r>
              <a:rPr lang="de-DE" dirty="0" err="1"/>
              <a:t>synchronous</a:t>
            </a:r>
            <a:r>
              <a:rPr lang="de-DE" dirty="0"/>
              <a:t> </a:t>
            </a:r>
          </a:p>
          <a:p>
            <a:pPr lvl="3"/>
            <a:r>
              <a:rPr lang="en-US" dirty="0"/>
              <a:t>do not propagate horizontally</a:t>
            </a:r>
          </a:p>
          <a:p>
            <a:pPr lvl="3"/>
            <a:r>
              <a:rPr lang="en-US" dirty="0"/>
              <a:t>propagate eastwards  </a:t>
            </a:r>
          </a:p>
          <a:p>
            <a:pPr lvl="3"/>
            <a:r>
              <a:rPr lang="en-US" dirty="0"/>
              <a:t>propagate westwards at a different speed to the sun</a:t>
            </a:r>
          </a:p>
          <a:p>
            <a:pPr lvl="1"/>
            <a:r>
              <a:rPr lang="de-DE" dirty="0"/>
              <a:t>Generation:</a:t>
            </a:r>
          </a:p>
          <a:p>
            <a:pPr lvl="2"/>
            <a:r>
              <a:rPr lang="en-US" dirty="0"/>
              <a:t>differences in topography</a:t>
            </a:r>
          </a:p>
          <a:p>
            <a:pPr lvl="2"/>
            <a:r>
              <a:rPr lang="en-US" dirty="0"/>
              <a:t>land-sea contrast</a:t>
            </a:r>
          </a:p>
          <a:p>
            <a:pPr lvl="2"/>
            <a:r>
              <a:rPr lang="en-US" dirty="0"/>
              <a:t>surface interactions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DD194F-48A3-4285-B70B-6C4114C52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B97CBD-066D-4740-9540-4565786DC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76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CCF27F-D433-484F-9F74-F6925B78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 Niño/La Niña-Southern </a:t>
            </a:r>
            <a:r>
              <a:rPr lang="de-DE" dirty="0" err="1"/>
              <a:t>Oscillation</a:t>
            </a:r>
            <a:r>
              <a:rPr lang="de-DE" dirty="0"/>
              <a:t> ENSO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0BC177-42E9-42B4-9D70-7E1E01D34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20300" cy="4351338"/>
          </a:xfrm>
        </p:spPr>
        <p:txBody>
          <a:bodyPr/>
          <a:lstStyle/>
          <a:p>
            <a:r>
              <a:rPr lang="de-DE" dirty="0"/>
              <a:t>Self-</a:t>
            </a:r>
            <a:r>
              <a:rPr lang="de-DE" dirty="0" err="1"/>
              <a:t>reinforcing</a:t>
            </a:r>
            <a:r>
              <a:rPr lang="de-DE" dirty="0"/>
              <a:t> warm/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phase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anomalies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Walker </a:t>
            </a:r>
            <a:r>
              <a:rPr lang="de-DE" dirty="0" err="1"/>
              <a:t>circulation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4 </a:t>
            </a:r>
            <a:r>
              <a:rPr lang="de-DE" dirty="0" err="1"/>
              <a:t>years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EC4676-02C3-4AE3-9F96-A1A47AE53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Richard Engelhardt, Universität Leipzig, 10.02.2021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8D67A2-83A3-4169-AEDA-3A4A2388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822C8-477A-44D3-80C9-5F40AA40E32D}" type="slidenum">
              <a:rPr lang="de-DE" smtClean="0"/>
              <a:t>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419E75C-8336-4824-8D74-FA72F4349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20" y="3027341"/>
            <a:ext cx="4762500" cy="3238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2F9B2EB-811B-429D-A995-E8BFD9BB9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3024188"/>
            <a:ext cx="4762500" cy="315277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8FE298E-0B13-4E59-9C30-AD508B274CA3}"/>
              </a:ext>
            </a:extLst>
          </p:cNvPr>
          <p:cNvSpPr txBox="1"/>
          <p:nvPr/>
        </p:nvSpPr>
        <p:spPr>
          <a:xfrm>
            <a:off x="9479560" y="6079351"/>
            <a:ext cx="151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hlinkClick r:id="rId4"/>
              </a:rPr>
              <a:t>www.elnino.info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69407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1778</Words>
  <Application>Microsoft Office PowerPoint</Application>
  <PresentationFormat>Breitbild</PresentationFormat>
  <Paragraphs>294</Paragraphs>
  <Slides>38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6" baseType="lpstr">
      <vt:lpstr>AdvTT5843c571</vt:lpstr>
      <vt:lpstr>-apple-system</vt:lpstr>
      <vt:lpstr>Arial</vt:lpstr>
      <vt:lpstr>Calibri</vt:lpstr>
      <vt:lpstr>Calibri Light</vt:lpstr>
      <vt:lpstr>Cambria Math</vt:lpstr>
      <vt:lpstr>Merriweather</vt:lpstr>
      <vt:lpstr>Office</vt:lpstr>
      <vt:lpstr>Latent-heating impact on tides in  Middle and Upper Atmosphere Model MUAM</vt:lpstr>
      <vt:lpstr>Contents </vt:lpstr>
      <vt:lpstr>Motivation &amp; State of knowledge </vt:lpstr>
      <vt:lpstr>Basics: Latent heat</vt:lpstr>
      <vt:lpstr>Basics: Latent heat</vt:lpstr>
      <vt:lpstr>Solar atmospheric tides</vt:lpstr>
      <vt:lpstr>Basics: Atmospheric tides</vt:lpstr>
      <vt:lpstr>Solar atmospheric tides</vt:lpstr>
      <vt:lpstr>El Niño/La Niña-Southern Oscillation ENSO</vt:lpstr>
      <vt:lpstr>El Niño/La Niña - Temperature</vt:lpstr>
      <vt:lpstr>Impacts of ENSO </vt:lpstr>
      <vt:lpstr>Middle and Upper Atmosphere Model MUAM</vt:lpstr>
      <vt:lpstr>MUAM: Data and Analyzing</vt:lpstr>
      <vt:lpstr>Results: Temperature: El Niño     La Niña  </vt:lpstr>
      <vt:lpstr>Temperature:  El Niño     La Niña  </vt:lpstr>
      <vt:lpstr>Temperature:  El Niño     La Niña  </vt:lpstr>
      <vt:lpstr>Temperature:  El Niño     La Niña  </vt:lpstr>
      <vt:lpstr>Temperature comparison</vt:lpstr>
      <vt:lpstr>Zonal wind: EL</vt:lpstr>
      <vt:lpstr>Zonal wind: EL</vt:lpstr>
      <vt:lpstr>Zonal wind: EL</vt:lpstr>
      <vt:lpstr>Zonal wind: EL</vt:lpstr>
      <vt:lpstr>Vertical wind: EL</vt:lpstr>
      <vt:lpstr>Meridional wind: EL</vt:lpstr>
      <vt:lpstr>Meridional wind: EL</vt:lpstr>
      <vt:lpstr>Meridional wind: EL</vt:lpstr>
      <vt:lpstr>Meridional wind: EL</vt:lpstr>
      <vt:lpstr>Wind comparison</vt:lpstr>
      <vt:lpstr>Geopotential height: EL</vt:lpstr>
      <vt:lpstr>Geopotential height: EL</vt:lpstr>
      <vt:lpstr>Geopotential height: EL</vt:lpstr>
      <vt:lpstr>Geopotential height: EL</vt:lpstr>
      <vt:lpstr>Phase of Temperature: El Niño     La Niña  </vt:lpstr>
      <vt:lpstr>Phase of Temperature: El Niño     La Niña  </vt:lpstr>
      <vt:lpstr>Phase of zonal wind: EL</vt:lpstr>
      <vt:lpstr>Effect of LH on tides?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Latent-heating impact on tides in  Middle and Upper Atmosphere Model MUAM</dc:title>
  <dc:creator>Richard Engelhardt</dc:creator>
  <cp:lastModifiedBy>Richard Engelhardt</cp:lastModifiedBy>
  <cp:revision>108</cp:revision>
  <dcterms:created xsi:type="dcterms:W3CDTF">2021-01-06T16:53:38Z</dcterms:created>
  <dcterms:modified xsi:type="dcterms:W3CDTF">2021-02-10T11:08:59Z</dcterms:modified>
</cp:coreProperties>
</file>